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0" r:id="rId1"/>
  </p:sldMasterIdLst>
  <p:notesMasterIdLst>
    <p:notesMasterId r:id="rId27"/>
  </p:notesMasterIdLst>
  <p:sldIdLst>
    <p:sldId id="2054" r:id="rId2"/>
    <p:sldId id="503" r:id="rId3"/>
    <p:sldId id="504" r:id="rId4"/>
    <p:sldId id="2055" r:id="rId5"/>
    <p:sldId id="498" r:id="rId6"/>
    <p:sldId id="499" r:id="rId7"/>
    <p:sldId id="500" r:id="rId8"/>
    <p:sldId id="501" r:id="rId9"/>
    <p:sldId id="502" r:id="rId10"/>
    <p:sldId id="2057" r:id="rId11"/>
    <p:sldId id="509" r:id="rId12"/>
    <p:sldId id="494" r:id="rId13"/>
    <p:sldId id="2058" r:id="rId14"/>
    <p:sldId id="507" r:id="rId15"/>
    <p:sldId id="508" r:id="rId16"/>
    <p:sldId id="506" r:id="rId17"/>
    <p:sldId id="511" r:id="rId18"/>
    <p:sldId id="512" r:id="rId19"/>
    <p:sldId id="505" r:id="rId20"/>
    <p:sldId id="514" r:id="rId21"/>
    <p:sldId id="515" r:id="rId22"/>
    <p:sldId id="516" r:id="rId23"/>
    <p:sldId id="517" r:id="rId24"/>
    <p:sldId id="513" r:id="rId25"/>
    <p:sldId id="2035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292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282362"/>
    <a:srgbClr val="DCDAF2"/>
    <a:srgbClr val="5461A6"/>
    <a:srgbClr val="8EC6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601" autoAdjust="0"/>
    <p:restoredTop sz="83214" autoAdjust="0"/>
  </p:normalViewPr>
  <p:slideViewPr>
    <p:cSldViewPr snapToGrid="0" showGuides="1">
      <p:cViewPr varScale="1">
        <p:scale>
          <a:sx n="49" d="100"/>
          <a:sy n="49" d="100"/>
        </p:scale>
        <p:origin x="308" y="40"/>
      </p:cViewPr>
      <p:guideLst>
        <p:guide orient="horz" pos="4292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993DAB-158A-5A4F-9571-82C3F1CD5879}" type="datetimeFigureOut">
              <a:rPr lang="fr-FR" smtClean="0"/>
              <a:t>19/02/2020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CH"/>
              <a:t>Cliquez pour modifier les styles du texte du masque</a:t>
            </a:r>
          </a:p>
          <a:p>
            <a:pPr lvl="1"/>
            <a:r>
              <a:rPr lang="fr-CH"/>
              <a:t>Deuxième niveau</a:t>
            </a:r>
          </a:p>
          <a:p>
            <a:pPr lvl="2"/>
            <a:r>
              <a:rPr lang="fr-CH"/>
              <a:t>Troisième niveau</a:t>
            </a:r>
          </a:p>
          <a:p>
            <a:pPr lvl="3"/>
            <a:r>
              <a:rPr lang="fr-CH"/>
              <a:t>Quatrième niveau</a:t>
            </a:r>
          </a:p>
          <a:p>
            <a:pPr lvl="4"/>
            <a:r>
              <a:rPr lang="fr-CH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1EB006-2DD9-3946-AF15-09AAE92EA1E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965907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6026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89345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1EB006-2DD9-3946-AF15-09AAE92EA1EA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331235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1EB006-2DD9-3946-AF15-09AAE92EA1EA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430803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1EB006-2DD9-3946-AF15-09AAE92EA1EA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569559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1EB006-2DD9-3946-AF15-09AAE92EA1EA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626035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1EB006-2DD9-3946-AF15-09AAE92EA1EA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623425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1EB006-2DD9-3946-AF15-09AAE92EA1EA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799902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1EB006-2DD9-3946-AF15-09AAE92EA1EA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407247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1EB006-2DD9-3946-AF15-09AAE92EA1EA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1983809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1EB006-2DD9-3946-AF15-09AAE92EA1EA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864361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1EB006-2DD9-3946-AF15-09AAE92EA1EA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108963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1EB006-2DD9-3946-AF15-09AAE92EA1EA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4820956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1EB006-2DD9-3946-AF15-09AAE92EA1EA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4725062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1EB006-2DD9-3946-AF15-09AAE92EA1EA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0674194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1EB006-2DD9-3946-AF15-09AAE92EA1EA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4653736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1EB006-2DD9-3946-AF15-09AAE92EA1EA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1426044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18060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1EB006-2DD9-3946-AF15-09AAE92EA1EA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04794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35703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1EB006-2DD9-3946-AF15-09AAE92EA1EA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394867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1EB006-2DD9-3946-AF15-09AAE92EA1EA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525829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1EB006-2DD9-3946-AF15-09AAE92EA1EA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068751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1EB006-2DD9-3946-AF15-09AAE92EA1EA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789487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1EB006-2DD9-3946-AF15-09AAE92EA1EA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7554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ster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65180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ffee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7"/>
          <p:cNvSpPr>
            <a:spLocks noGrp="1" noChangeAspect="1"/>
          </p:cNvSpPr>
          <p:nvPr>
            <p:ph type="pic" sz="quarter" idx="13"/>
          </p:nvPr>
        </p:nvSpPr>
        <p:spPr>
          <a:xfrm>
            <a:off x="0" y="0"/>
            <a:ext cx="12192000" cy="6305910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4142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14:reveal/>
      </p:transition>
    </mc:Choice>
    <mc:Fallback xmlns="">
      <p:transition xmlns:p14="http://schemas.microsoft.com/office/powerpoint/2010/main" spd="slow" advClick="0" advTm="300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1" y="365129"/>
            <a:ext cx="10515600" cy="1325563"/>
          </a:xfrm>
          <a:prstGeom prst="rect">
            <a:avLst/>
          </a:prstGeom>
        </p:spPr>
        <p:txBody>
          <a:bodyPr vert="horz" lIns="182843" tIns="91422" rIns="182843" bIns="91422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1" y="1825625"/>
            <a:ext cx="10515600" cy="4351338"/>
          </a:xfrm>
          <a:prstGeom prst="rect">
            <a:avLst/>
          </a:prstGeom>
        </p:spPr>
        <p:txBody>
          <a:bodyPr vert="horz" lIns="182843" tIns="91422" rIns="182843" bIns="91422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-8629" y="6308850"/>
            <a:ext cx="12209257" cy="553961"/>
          </a:xfrm>
          <a:prstGeom prst="rect">
            <a:avLst/>
          </a:prstGeom>
          <a:solidFill>
            <a:srgbClr val="051D41"/>
          </a:solidFill>
        </p:spPr>
        <p:txBody>
          <a:bodyPr wrap="square" lIns="91404" tIns="45702" rIns="91404" bIns="45702">
            <a:spAutoFit/>
          </a:bodyPr>
          <a:lstStyle/>
          <a:p>
            <a:pPr algn="ctr"/>
            <a:r>
              <a:rPr lang="en-US" sz="1000" dirty="0">
                <a:solidFill>
                  <a:schemeClr val="tx2"/>
                </a:solidFill>
                <a:latin typeface="Lato Light"/>
                <a:cs typeface="Lato Light"/>
              </a:rPr>
              <a:t> </a:t>
            </a:r>
          </a:p>
          <a:p>
            <a:pPr algn="ctr"/>
            <a:r>
              <a:rPr lang="en-US" sz="1000" dirty="0">
                <a:solidFill>
                  <a:schemeClr val="tx2"/>
                </a:solidFill>
                <a:latin typeface="Lato Light"/>
                <a:cs typeface="Lato Light"/>
              </a:rPr>
              <a:t> </a:t>
            </a:r>
          </a:p>
          <a:p>
            <a:pPr algn="ctr"/>
            <a:r>
              <a:rPr lang="en-US" sz="1000" dirty="0">
                <a:solidFill>
                  <a:schemeClr val="tx2"/>
                </a:solidFill>
                <a:latin typeface="Lato Light"/>
                <a:cs typeface="Lato Light"/>
              </a:rPr>
              <a:t> </a:t>
            </a:r>
            <a:endParaRPr lang="id-ID" sz="1000" dirty="0">
              <a:solidFill>
                <a:schemeClr val="tx2"/>
              </a:solidFill>
              <a:latin typeface="Lato Light"/>
              <a:cs typeface="Lato Light"/>
            </a:endParaRPr>
          </a:p>
        </p:txBody>
      </p:sp>
      <p:pic>
        <p:nvPicPr>
          <p:cNvPr id="2052" name="Picture 4" descr="https://inside.epfl.ch/corp-id/wp-content/uploads/2019/05/EPFL_Logo_Digital_RGB_PROD-300x130.png">
            <a:extLst>
              <a:ext uri="{FF2B5EF4-FFF2-40B4-BE49-F238E27FC236}">
                <a16:creationId xmlns:a16="http://schemas.microsoft.com/office/drawing/2014/main" id="{0B782C6F-74BD-9749-BCA0-5F678679DD7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4322" y="6308144"/>
            <a:ext cx="1268895" cy="549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59526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  <p:sldLayoutId id="2147483745" r:id="rId2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xmlns:p14="http://schemas.microsoft.com/office/powerpoint/2010/main" spd="slow" advClick="0" advTm="3000"/>
    </mc:Fallback>
  </mc:AlternateContent>
  <p:hf hdr="0" ftr="0" dt="0"/>
  <p:txStyles>
    <p:titleStyle>
      <a:lvl1pPr algn="l" defTabSz="914217" rtl="0" eaLnBrk="1" latinLnBrk="0" hangingPunct="1">
        <a:lnSpc>
          <a:spcPct val="90000"/>
        </a:lnSpc>
        <a:spcBef>
          <a:spcPct val="0"/>
        </a:spcBef>
        <a:buNone/>
        <a:defRPr lang="en-US" sz="3000" kern="1200">
          <a:solidFill>
            <a:schemeClr val="tx1"/>
          </a:solidFill>
          <a:latin typeface="Lato" panose="020F0502020204030203" pitchFamily="34" charset="0"/>
          <a:ea typeface="+mj-ea"/>
          <a:cs typeface="+mj-cs"/>
        </a:defRPr>
      </a:lvl1pPr>
    </p:titleStyle>
    <p:bodyStyle>
      <a:lvl1pPr marL="228555" indent="-228555" algn="l" defTabSz="91421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2400" kern="1200" dirty="0" smtClean="0">
          <a:solidFill>
            <a:schemeClr val="tx1"/>
          </a:solidFill>
          <a:effectLst/>
          <a:latin typeface="Lato" panose="020F0502020204030203" pitchFamily="34" charset="0"/>
          <a:ea typeface="+mn-ea"/>
          <a:cs typeface="+mn-cs"/>
        </a:defRPr>
      </a:lvl1pPr>
      <a:lvl2pPr marL="685663" indent="-228555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2000" kern="1200" dirty="0" smtClean="0">
          <a:solidFill>
            <a:schemeClr val="tx1"/>
          </a:solidFill>
          <a:effectLst/>
          <a:latin typeface="Lato" panose="020F0502020204030203" pitchFamily="34" charset="0"/>
          <a:ea typeface="+mn-ea"/>
          <a:cs typeface="+mn-cs"/>
        </a:defRPr>
      </a:lvl2pPr>
      <a:lvl3pPr marL="1142772" indent="-228555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1800" kern="1200" dirty="0" smtClean="0">
          <a:solidFill>
            <a:schemeClr val="tx1"/>
          </a:solidFill>
          <a:effectLst/>
          <a:latin typeface="Lato" panose="020F0502020204030203" pitchFamily="34" charset="0"/>
          <a:ea typeface="+mn-ea"/>
          <a:cs typeface="+mn-cs"/>
        </a:defRPr>
      </a:lvl3pPr>
      <a:lvl4pPr marL="1599880" indent="-228555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1600" kern="1200" dirty="0" smtClean="0">
          <a:solidFill>
            <a:schemeClr val="tx1"/>
          </a:solidFill>
          <a:effectLst/>
          <a:latin typeface="Lato" panose="020F0502020204030203" pitchFamily="34" charset="0"/>
          <a:ea typeface="+mn-ea"/>
          <a:cs typeface="+mn-cs"/>
        </a:defRPr>
      </a:lvl4pPr>
      <a:lvl5pPr marL="2056989" indent="-228555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1600" kern="1200" dirty="0">
          <a:solidFill>
            <a:schemeClr val="tx1"/>
          </a:solidFill>
          <a:effectLst/>
          <a:latin typeface="Lato" panose="020F0502020204030203" pitchFamily="34" charset="0"/>
          <a:ea typeface="+mn-ea"/>
          <a:cs typeface="+mn-cs"/>
        </a:defRPr>
      </a:lvl5pPr>
      <a:lvl6pPr marL="2514097" indent="-228555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206" indent="-228555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314" indent="-228555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423" indent="-228555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09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17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26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434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543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652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760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869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tif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bokeh.pydata.org/en/latest/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chrisalbon.com/python/data_wrangling/pandas_apply_operations_to_groups/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upyter/jupyter/wiki/Jupyter-kernels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scikit-learn.org/stable/index.html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scikit-learn.org/stable/modules/generated/sklearn.decomposition.PCA.html#sklearn.decomposition.PCA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jpeg"/><Relationship Id="rId5" Type="http://schemas.openxmlformats.org/officeDocument/2006/relationships/image" Target="../media/image17.png"/><Relationship Id="rId4" Type="http://schemas.openxmlformats.org/officeDocument/2006/relationships/hyperlink" Target="http://sebastianraschka.com/Articles/2015_pca_in_3_steps.html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scikit-learn.org/stable/modules/linear_model.html#logistic-regression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jpeg"/><Relationship Id="rId4" Type="http://schemas.openxmlformats.org/officeDocument/2006/relationships/hyperlink" Target="http://scikit-learn.org/stable/auto_examples/plot_digits_pipe.html#sphx-glr-auto-examples-plot-digits-pipe-py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scikit-learn.org/stable/modules/clustering.html#k-means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hon.org/3.6/tutorial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github.com/justmarkham/python-reference" TargetMode="External"/><Relationship Id="rId4" Type="http://schemas.openxmlformats.org/officeDocument/2006/relationships/hyperlink" Target="https://github.com/justmarkham/DAT8#python-resources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tiff"/><Relationship Id="rId5" Type="http://schemas.openxmlformats.org/officeDocument/2006/relationships/image" Target="../media/image8.tiff"/><Relationship Id="rId4" Type="http://schemas.openxmlformats.org/officeDocument/2006/relationships/image" Target="../media/image7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dslab2019.github.io/notebooks/DSLab_week1_CCPython.ipynb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491697B7-384A-8C47-922C-5D7C2E128F5E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297613"/>
          </a:xfrm>
        </p:spPr>
      </p:pic>
      <p:sp>
        <p:nvSpPr>
          <p:cNvPr id="10" name="Rectangle 9"/>
          <p:cNvSpPr/>
          <p:nvPr/>
        </p:nvSpPr>
        <p:spPr>
          <a:xfrm>
            <a:off x="1588" y="0"/>
            <a:ext cx="12188825" cy="6312524"/>
          </a:xfrm>
          <a:prstGeom prst="rect">
            <a:avLst/>
          </a:prstGeom>
          <a:gradFill flip="none" rotWithShape="0">
            <a:gsLst>
              <a:gs pos="0">
                <a:srgbClr val="002452">
                  <a:alpha val="50000"/>
                </a:srgbClr>
              </a:gs>
              <a:gs pos="96000">
                <a:srgbClr val="002452">
                  <a:alpha val="76000"/>
                </a:srgbClr>
              </a:gs>
            </a:gsLst>
            <a:lin ang="36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2" name="TextBox 11"/>
          <p:cNvSpPr txBox="1"/>
          <p:nvPr/>
        </p:nvSpPr>
        <p:spPr>
          <a:xfrm>
            <a:off x="1709824" y="2648430"/>
            <a:ext cx="880414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</a:rPr>
              <a:t>Overview </a:t>
            </a:r>
            <a:r>
              <a:rPr lang="en-US" sz="6000" dirty="0" err="1">
                <a:solidFill>
                  <a:schemeClr val="bg1"/>
                </a:solidFill>
              </a:rPr>
              <a:t>Jupyter</a:t>
            </a:r>
            <a:r>
              <a:rPr lang="en-US" sz="6000" dirty="0">
                <a:solidFill>
                  <a:schemeClr val="bg1"/>
                </a:solidFill>
              </a:rPr>
              <a:t> notebook</a:t>
            </a:r>
            <a:endParaRPr lang="en-US" sz="5900" dirty="0">
              <a:solidFill>
                <a:schemeClr val="bg1"/>
              </a:solidFill>
              <a:latin typeface="+mj-lt"/>
              <a:ea typeface="Lato Bold" charset="0"/>
              <a:cs typeface="Lato Bold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3803030" y="2096429"/>
            <a:ext cx="4617728" cy="2458844"/>
            <a:chOff x="1558925" y="4192858"/>
            <a:chExt cx="9235455" cy="4917688"/>
          </a:xfrm>
        </p:grpSpPr>
        <p:cxnSp>
          <p:nvCxnSpPr>
            <p:cNvPr id="16" name="Straight Connector 15"/>
            <p:cNvCxnSpPr/>
            <p:nvPr/>
          </p:nvCxnSpPr>
          <p:spPr>
            <a:xfrm>
              <a:off x="1558925" y="9110546"/>
              <a:ext cx="9235455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1558925" y="4192858"/>
              <a:ext cx="9235455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CBF4F12A-3F3C-6E42-B9D6-DADCB6E0AD0A}"/>
              </a:ext>
            </a:extLst>
          </p:cNvPr>
          <p:cNvSpPr txBox="1"/>
          <p:nvPr/>
        </p:nvSpPr>
        <p:spPr>
          <a:xfrm>
            <a:off x="68357" y="6312524"/>
            <a:ext cx="34343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Spring 2020 - </a:t>
            </a:r>
            <a:r>
              <a:rPr lang="en-US" sz="2800" b="1" dirty="0">
                <a:solidFill>
                  <a:schemeClr val="bg1"/>
                </a:solidFill>
              </a:rPr>
              <a:t>week #1</a:t>
            </a:r>
            <a:endParaRPr lang="en-US" sz="2000" b="1" dirty="0">
              <a:solidFill>
                <a:schemeClr val="bg1"/>
              </a:solidFill>
              <a:latin typeface="+mj-lt"/>
              <a:ea typeface="Lato Bold" charset="0"/>
              <a:cs typeface="Lato Bold" charset="0"/>
            </a:endParaRPr>
          </a:p>
        </p:txBody>
      </p:sp>
      <p:pic>
        <p:nvPicPr>
          <p:cNvPr id="11" name="Picture 2" descr="example notebook of Lorenz differential equations">
            <a:extLst>
              <a:ext uri="{FF2B5EF4-FFF2-40B4-BE49-F238E27FC236}">
                <a16:creationId xmlns:a16="http://schemas.microsoft.com/office/drawing/2014/main" id="{3ECC4CEB-F4BB-DC40-A859-BCC2E0D12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10954" y="3648321"/>
            <a:ext cx="3740897" cy="2649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2891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491697B7-384A-8C47-922C-5D7C2E128F5E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297613"/>
          </a:xfrm>
        </p:spPr>
      </p:pic>
      <p:sp>
        <p:nvSpPr>
          <p:cNvPr id="10" name="Rectangle 9"/>
          <p:cNvSpPr/>
          <p:nvPr/>
        </p:nvSpPr>
        <p:spPr>
          <a:xfrm>
            <a:off x="1588" y="0"/>
            <a:ext cx="12188825" cy="6312524"/>
          </a:xfrm>
          <a:prstGeom prst="rect">
            <a:avLst/>
          </a:prstGeom>
          <a:gradFill flip="none" rotWithShape="0">
            <a:gsLst>
              <a:gs pos="0">
                <a:srgbClr val="002452">
                  <a:alpha val="50000"/>
                </a:srgbClr>
              </a:gs>
              <a:gs pos="96000">
                <a:srgbClr val="002452">
                  <a:alpha val="76000"/>
                </a:srgbClr>
              </a:gs>
            </a:gsLst>
            <a:lin ang="36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12" name="TextBox 11"/>
          <p:cNvSpPr txBox="1"/>
          <p:nvPr/>
        </p:nvSpPr>
        <p:spPr>
          <a:xfrm>
            <a:off x="1856508" y="1898235"/>
            <a:ext cx="847898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</a:rPr>
              <a:t>NumPy, Pandas, </a:t>
            </a:r>
          </a:p>
          <a:p>
            <a:pPr algn="ctr"/>
            <a:r>
              <a:rPr lang="en-US" sz="6000" dirty="0" err="1">
                <a:solidFill>
                  <a:schemeClr val="bg1"/>
                </a:solidFill>
              </a:rPr>
              <a:t>scikit</a:t>
            </a:r>
            <a:r>
              <a:rPr lang="en-US" sz="6000" dirty="0">
                <a:solidFill>
                  <a:schemeClr val="bg1"/>
                </a:solidFill>
              </a:rPr>
              <a:t>-learn &amp;</a:t>
            </a:r>
          </a:p>
          <a:p>
            <a:pPr algn="ctr"/>
            <a:r>
              <a:rPr lang="en-US" sz="6000" dirty="0">
                <a:solidFill>
                  <a:schemeClr val="bg1"/>
                </a:solidFill>
              </a:rPr>
              <a:t>Matplotlib</a:t>
            </a:r>
            <a:endParaRPr lang="en-US" sz="5900" dirty="0">
              <a:solidFill>
                <a:schemeClr val="bg1"/>
              </a:solidFill>
              <a:latin typeface="+mj-lt"/>
              <a:ea typeface="Lato Bold" charset="0"/>
              <a:cs typeface="Lato Bold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3803030" y="1763920"/>
            <a:ext cx="4617728" cy="3206990"/>
            <a:chOff x="1558925" y="3527840"/>
            <a:chExt cx="9235455" cy="6413980"/>
          </a:xfrm>
        </p:grpSpPr>
        <p:cxnSp>
          <p:nvCxnSpPr>
            <p:cNvPr id="16" name="Straight Connector 15"/>
            <p:cNvCxnSpPr/>
            <p:nvPr/>
          </p:nvCxnSpPr>
          <p:spPr>
            <a:xfrm>
              <a:off x="1558925" y="9941820"/>
              <a:ext cx="9235455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1558925" y="3527840"/>
              <a:ext cx="9235455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CBF4F12A-3F3C-6E42-B9D6-DADCB6E0AD0A}"/>
              </a:ext>
            </a:extLst>
          </p:cNvPr>
          <p:cNvSpPr txBox="1"/>
          <p:nvPr/>
        </p:nvSpPr>
        <p:spPr>
          <a:xfrm>
            <a:off x="68357" y="6312524"/>
            <a:ext cx="34343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Spring 2020 - </a:t>
            </a:r>
            <a:r>
              <a:rPr lang="en-US" sz="2800" b="1" dirty="0">
                <a:solidFill>
                  <a:schemeClr val="bg1"/>
                </a:solidFill>
              </a:rPr>
              <a:t>week #1</a:t>
            </a:r>
            <a:endParaRPr lang="en-US" sz="2000" b="1" dirty="0">
              <a:solidFill>
                <a:schemeClr val="bg1"/>
              </a:solidFill>
              <a:latin typeface="+mj-lt"/>
              <a:ea typeface="Lato Bold" charset="0"/>
              <a:cs typeface="Lato 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5353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 descr="Overview diagram: Comparison between Python and Matlab">
            <a:extLst>
              <a:ext uri="{FF2B5EF4-FFF2-40B4-BE49-F238E27FC236}">
                <a16:creationId xmlns:a16="http://schemas.microsoft.com/office/drawing/2014/main" id="{49E6150E-C764-0B41-A210-812D297B48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41216" y="1288965"/>
            <a:ext cx="8915948" cy="4881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BCDB0D7-1C8B-3044-B3E8-4D889B767E24}"/>
              </a:ext>
            </a:extLst>
          </p:cNvPr>
          <p:cNvSpPr txBox="1"/>
          <p:nvPr/>
        </p:nvSpPr>
        <p:spPr>
          <a:xfrm>
            <a:off x="2964931" y="180549"/>
            <a:ext cx="6262274" cy="661712"/>
          </a:xfrm>
          <a:prstGeom prst="rect">
            <a:avLst/>
          </a:prstGeom>
          <a:noFill/>
        </p:spPr>
        <p:txBody>
          <a:bodyPr wrap="none" lIns="45711" tIns="22856" rIns="45711" bIns="22856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tx2"/>
                </a:solidFill>
                <a:latin typeface="+mj-lt"/>
                <a:ea typeface="Lato" charset="0"/>
                <a:cs typeface="Lato" charset="0"/>
              </a:rPr>
              <a:t>Python alternative to </a:t>
            </a:r>
            <a:r>
              <a:rPr lang="en-US" sz="4000" b="1" dirty="0" err="1">
                <a:solidFill>
                  <a:schemeClr val="tx2"/>
                </a:solidFill>
                <a:latin typeface="+mj-lt"/>
                <a:ea typeface="Lato" charset="0"/>
                <a:cs typeface="Lato" charset="0"/>
              </a:rPr>
              <a:t>Matlab</a:t>
            </a:r>
            <a:endParaRPr lang="id-ID" sz="4000" b="1" dirty="0">
              <a:solidFill>
                <a:schemeClr val="tx2"/>
              </a:solidFill>
              <a:latin typeface="+mj-lt"/>
              <a:ea typeface="Lato" charset="0"/>
              <a:cs typeface="Lato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E7EB267-A8F6-CA45-9DE6-AF763B7F634D}"/>
              </a:ext>
            </a:extLst>
          </p:cNvPr>
          <p:cNvSpPr/>
          <p:nvPr/>
        </p:nvSpPr>
        <p:spPr>
          <a:xfrm>
            <a:off x="5718037" y="902542"/>
            <a:ext cx="776519" cy="4571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670" tIns="22836" rIns="45670" bIns="22836" rtlCol="0" anchor="ctr"/>
          <a:lstStyle/>
          <a:p>
            <a:pPr algn="ctr"/>
            <a:endParaRPr lang="en-US" sz="900" dirty="0">
              <a:solidFill>
                <a:schemeClr val="accent2"/>
              </a:solidFill>
              <a:latin typeface="Lato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5626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8E3FED1-CA82-E949-9D83-39843DB6BE9B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227552"/>
            <a:ext cx="11862148" cy="2455100"/>
          </a:xfrm>
        </p:spPr>
        <p:txBody>
          <a:bodyPr>
            <a:normAutofit/>
          </a:bodyPr>
          <a:lstStyle/>
          <a:p>
            <a:r>
              <a:rPr lang="en-US" sz="2800" b="1" dirty="0" err="1"/>
              <a:t>NumPy</a:t>
            </a:r>
            <a:r>
              <a:rPr lang="en-US" sz="2800" dirty="0"/>
              <a:t>: Work with large multidimensional arrays and matrices</a:t>
            </a:r>
          </a:p>
          <a:p>
            <a:r>
              <a:rPr lang="en-US" sz="2800" b="1" dirty="0"/>
              <a:t>Pandas</a:t>
            </a:r>
            <a:r>
              <a:rPr lang="en-US" sz="2800" dirty="0"/>
              <a:t>: Do data wrangling</a:t>
            </a:r>
          </a:p>
          <a:p>
            <a:r>
              <a:rPr lang="en-US" sz="2800" b="1" dirty="0"/>
              <a:t>Matplotlib</a:t>
            </a:r>
            <a:r>
              <a:rPr lang="en-US" sz="2800" dirty="0"/>
              <a:t>: Make line graphs, pie charts, histograms, </a:t>
            </a:r>
            <a:r>
              <a:rPr lang="en-US" sz="2800" dirty="0" err="1"/>
              <a:t>etc</a:t>
            </a:r>
            <a:endParaRPr lang="en-US" sz="2800" dirty="0"/>
          </a:p>
          <a:p>
            <a:r>
              <a:rPr lang="en-US" sz="2800" b="1" dirty="0" err="1"/>
              <a:t>Scikit</a:t>
            </a:r>
            <a:r>
              <a:rPr lang="en-US" sz="2800" b="1" dirty="0"/>
              <a:t>-learn</a:t>
            </a:r>
            <a:r>
              <a:rPr lang="en-US" sz="2800" dirty="0"/>
              <a:t>: Build machine learning models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CF921EB-B937-034B-8313-07E90251F3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5245" y="3386900"/>
            <a:ext cx="6400801" cy="29033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5B7B606-0C2F-6345-B1FB-1C6FB41BF580}"/>
              </a:ext>
            </a:extLst>
          </p:cNvPr>
          <p:cNvSpPr txBox="1"/>
          <p:nvPr/>
        </p:nvSpPr>
        <p:spPr>
          <a:xfrm>
            <a:off x="1496828" y="180549"/>
            <a:ext cx="9198526" cy="661712"/>
          </a:xfrm>
          <a:prstGeom prst="rect">
            <a:avLst/>
          </a:prstGeom>
          <a:noFill/>
        </p:spPr>
        <p:txBody>
          <a:bodyPr wrap="none" lIns="45711" tIns="22856" rIns="45711" bIns="22856" rtlCol="0">
            <a:spAutoFit/>
          </a:bodyPr>
          <a:lstStyle/>
          <a:p>
            <a:pPr algn="ctr"/>
            <a:r>
              <a:rPr lang="en-US" sz="4000" dirty="0"/>
              <a:t>Python libraries for (aspiring) data scientists</a:t>
            </a:r>
            <a:endParaRPr lang="id-ID" sz="4000" b="1" dirty="0">
              <a:solidFill>
                <a:schemeClr val="tx2"/>
              </a:solidFill>
              <a:latin typeface="+mj-lt"/>
              <a:ea typeface="Lato" charset="0"/>
              <a:cs typeface="Lato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CB11065-585A-0E45-8BD1-AF6DA53F14DF}"/>
              </a:ext>
            </a:extLst>
          </p:cNvPr>
          <p:cNvSpPr/>
          <p:nvPr/>
        </p:nvSpPr>
        <p:spPr>
          <a:xfrm>
            <a:off x="5718037" y="902542"/>
            <a:ext cx="776519" cy="4571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670" tIns="22836" rIns="45670" bIns="22836" rtlCol="0" anchor="ctr"/>
          <a:lstStyle/>
          <a:p>
            <a:pPr algn="ctr"/>
            <a:endParaRPr lang="en-US" sz="900" dirty="0">
              <a:solidFill>
                <a:schemeClr val="accent2"/>
              </a:solidFill>
              <a:latin typeface="Lato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4541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8E3FED1-CA82-E949-9D83-39843DB6BE9B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40327" y="1052513"/>
            <a:ext cx="11651673" cy="5521325"/>
          </a:xfrm>
        </p:spPr>
        <p:txBody>
          <a:bodyPr>
            <a:normAutofit/>
          </a:bodyPr>
          <a:lstStyle/>
          <a:p>
            <a:r>
              <a:rPr lang="en-US" sz="3200" dirty="0"/>
              <a:t>Core library for scientific computing in Python</a:t>
            </a:r>
          </a:p>
          <a:p>
            <a:r>
              <a:rPr lang="en-US" sz="3200" dirty="0"/>
              <a:t>Provides a high-performance multidimensional array object, and tools for working with these arrays</a:t>
            </a:r>
          </a:p>
          <a:p>
            <a:pPr marL="0" indent="0">
              <a:buNone/>
            </a:pPr>
            <a:endParaRPr lang="en-US" sz="200" b="1" dirty="0"/>
          </a:p>
          <a:p>
            <a:r>
              <a:rPr lang="en-US" sz="3200" dirty="0"/>
              <a:t>A </a:t>
            </a:r>
            <a:r>
              <a:rPr lang="en-US" sz="3200" b="1" dirty="0" err="1"/>
              <a:t>NumPy</a:t>
            </a:r>
            <a:r>
              <a:rPr lang="en-US" sz="3200" b="1" dirty="0"/>
              <a:t> array</a:t>
            </a:r>
            <a:r>
              <a:rPr lang="en-US" sz="3200" dirty="0"/>
              <a:t> (</a:t>
            </a:r>
            <a:r>
              <a:rPr lang="en-US" sz="3200" dirty="0" err="1"/>
              <a:t>ndarray</a:t>
            </a:r>
            <a:r>
              <a:rPr lang="en-US" sz="3200" dirty="0"/>
              <a:t>)</a:t>
            </a:r>
            <a:r>
              <a:rPr lang="en-US" sz="3200" b="1" dirty="0"/>
              <a:t> </a:t>
            </a:r>
            <a:r>
              <a:rPr lang="en-US" sz="3200" dirty="0"/>
              <a:t>is a grid of values, all of the same type</a:t>
            </a:r>
          </a:p>
          <a:p>
            <a:endParaRPr lang="en-US" sz="200" dirty="0"/>
          </a:p>
          <a:p>
            <a:pPr lvl="1"/>
            <a:r>
              <a:rPr lang="en-US" sz="2900" dirty="0"/>
              <a:t>indexed by a tuple of nonnegative integers</a:t>
            </a:r>
          </a:p>
          <a:p>
            <a:pPr lvl="1"/>
            <a:r>
              <a:rPr lang="en-US" sz="2900" dirty="0"/>
              <a:t>the </a:t>
            </a:r>
            <a:r>
              <a:rPr lang="en-US" sz="2900" i="1" dirty="0"/>
              <a:t>shape</a:t>
            </a:r>
            <a:r>
              <a:rPr lang="en-US" sz="2900" dirty="0"/>
              <a:t> of an array is the size of the array along each dimension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1D87CA-791F-204D-88B4-0219D2DBC7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2320" y="4870943"/>
            <a:ext cx="4909127" cy="17028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B187611-8F39-AB4D-B6BE-B9BFDDC376F7}"/>
              </a:ext>
            </a:extLst>
          </p:cNvPr>
          <p:cNvSpPr txBox="1"/>
          <p:nvPr/>
        </p:nvSpPr>
        <p:spPr>
          <a:xfrm>
            <a:off x="3811897" y="180549"/>
            <a:ext cx="4568348" cy="661712"/>
          </a:xfrm>
          <a:prstGeom prst="rect">
            <a:avLst/>
          </a:prstGeom>
          <a:noFill/>
        </p:spPr>
        <p:txBody>
          <a:bodyPr wrap="none" lIns="45711" tIns="22856" rIns="45711" bIns="22856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tx2"/>
                </a:solidFill>
                <a:latin typeface="+mj-lt"/>
                <a:ea typeface="Lato" charset="0"/>
                <a:cs typeface="Lato" charset="0"/>
              </a:rPr>
              <a:t>NumPy &amp; Data Types</a:t>
            </a:r>
            <a:endParaRPr lang="id-ID" sz="4000" b="1" dirty="0">
              <a:solidFill>
                <a:schemeClr val="tx2"/>
              </a:solidFill>
              <a:latin typeface="+mj-lt"/>
              <a:ea typeface="Lato" charset="0"/>
              <a:cs typeface="Lato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6474A8A-F0EF-B14F-AF30-DD227C627C80}"/>
              </a:ext>
            </a:extLst>
          </p:cNvPr>
          <p:cNvSpPr/>
          <p:nvPr/>
        </p:nvSpPr>
        <p:spPr>
          <a:xfrm>
            <a:off x="5718037" y="902542"/>
            <a:ext cx="776519" cy="4571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670" tIns="22836" rIns="45670" bIns="22836" rtlCol="0" anchor="ctr"/>
          <a:lstStyle/>
          <a:p>
            <a:pPr algn="ctr"/>
            <a:endParaRPr lang="en-US" sz="900" dirty="0">
              <a:solidFill>
                <a:schemeClr val="accent2"/>
              </a:solidFill>
              <a:latin typeface="Lato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6175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8E3FED1-CA82-E949-9D83-39843DB6BE9B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433945"/>
            <a:ext cx="6494556" cy="5139893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200" b="1" dirty="0"/>
              <a:t>Functionality</a:t>
            </a:r>
            <a:r>
              <a:rPr lang="en-US" sz="3200" dirty="0"/>
              <a:t>: </a:t>
            </a:r>
            <a:r>
              <a:rPr lang="en-US" sz="3200" dirty="0" err="1"/>
              <a:t>SciPy</a:t>
            </a:r>
            <a:r>
              <a:rPr lang="en-US" sz="3200" dirty="0"/>
              <a:t> and </a:t>
            </a:r>
            <a:r>
              <a:rPr lang="en-US" sz="3200" dirty="0" err="1"/>
              <a:t>NumPy</a:t>
            </a:r>
            <a:r>
              <a:rPr lang="en-US" sz="3200" dirty="0"/>
              <a:t> have optimized functions such as linear algebra operations built in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b="1" dirty="0"/>
              <a:t>Performance</a:t>
            </a:r>
            <a:r>
              <a:rPr lang="en-US" sz="3200" dirty="0"/>
              <a:t>: need for speed and are faster than lists</a:t>
            </a:r>
          </a:p>
          <a:p>
            <a:pPr marL="514350" indent="-514350">
              <a:buFont typeface="+mj-lt"/>
              <a:buAutoNum type="arabicPeriod"/>
            </a:pPr>
            <a:endParaRPr lang="en-US" sz="1000" dirty="0"/>
          </a:p>
          <a:p>
            <a:pPr marL="514350" indent="-514350">
              <a:buFont typeface="+mj-lt"/>
              <a:buAutoNum type="arabicPeriod"/>
            </a:pPr>
            <a:r>
              <a:rPr lang="en-US" sz="3200" b="1" dirty="0"/>
              <a:t>Size</a:t>
            </a:r>
            <a:r>
              <a:rPr lang="en-US" sz="3200" dirty="0"/>
              <a:t>: </a:t>
            </a:r>
            <a:r>
              <a:rPr lang="en-US" sz="3200" dirty="0" err="1"/>
              <a:t>Numpy</a:t>
            </a:r>
            <a:r>
              <a:rPr lang="en-US" sz="3200" dirty="0"/>
              <a:t> data structures take up less space</a:t>
            </a:r>
          </a:p>
          <a:p>
            <a:pPr marL="1314319" lvl="2" indent="-514350">
              <a:buFont typeface="+mj-lt"/>
              <a:buAutoNum type="alphaLcPeriod"/>
            </a:pPr>
            <a:r>
              <a:rPr lang="en-US" sz="2600" u="sng" dirty="0"/>
              <a:t>list</a:t>
            </a:r>
            <a:r>
              <a:rPr lang="en-US" sz="2600" dirty="0"/>
              <a:t>: 64 + n*8 </a:t>
            </a:r>
            <a:r>
              <a:rPr lang="en-US" sz="2600" i="1" dirty="0"/>
              <a:t>+ </a:t>
            </a:r>
            <a:r>
              <a:rPr lang="en-US" sz="2600" dirty="0"/>
              <a:t>n*28 bytes</a:t>
            </a:r>
          </a:p>
          <a:p>
            <a:pPr marL="1314319" lvl="2" indent="-514350">
              <a:buFont typeface="+mj-lt"/>
              <a:buAutoNum type="alphaLcPeriod"/>
            </a:pPr>
            <a:r>
              <a:rPr lang="en-US" sz="2600" u="sng" dirty="0" err="1"/>
              <a:t>ndarray</a:t>
            </a:r>
            <a:r>
              <a:rPr lang="en-US" sz="2600" dirty="0"/>
              <a:t>: 96 + n*8 bytes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3AD2CF4-0AF8-704B-86D4-0DDAE1304BC2}"/>
              </a:ext>
            </a:extLst>
          </p:cNvPr>
          <p:cNvGrpSpPr/>
          <p:nvPr/>
        </p:nvGrpSpPr>
        <p:grpSpPr>
          <a:xfrm>
            <a:off x="7275090" y="1253797"/>
            <a:ext cx="4594396" cy="4958030"/>
            <a:chOff x="6856386" y="1087542"/>
            <a:chExt cx="5234861" cy="564918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3CB854C-0ED1-FE48-B958-213840A8AF1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56386" y="1087542"/>
              <a:ext cx="5234861" cy="2725334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174AED2-CB42-6446-A05A-CBF097B833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56386" y="4663376"/>
              <a:ext cx="5018114" cy="2073352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98D6B6E2-2AF0-A847-8ACA-4C4F96CE590C}"/>
              </a:ext>
            </a:extLst>
          </p:cNvPr>
          <p:cNvSpPr txBox="1"/>
          <p:nvPr/>
        </p:nvSpPr>
        <p:spPr>
          <a:xfrm>
            <a:off x="6856386" y="2450209"/>
            <a:ext cx="4187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a.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1062A0E-220C-3949-A90C-49E8E4DE33AD}"/>
              </a:ext>
            </a:extLst>
          </p:cNvPr>
          <p:cNvSpPr txBox="1"/>
          <p:nvPr/>
        </p:nvSpPr>
        <p:spPr>
          <a:xfrm>
            <a:off x="6856386" y="5307566"/>
            <a:ext cx="4315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b.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8C60CF0-8413-154B-8214-F71CE71694C2}"/>
              </a:ext>
            </a:extLst>
          </p:cNvPr>
          <p:cNvSpPr txBox="1"/>
          <p:nvPr/>
        </p:nvSpPr>
        <p:spPr>
          <a:xfrm>
            <a:off x="2990680" y="180549"/>
            <a:ext cx="6210786" cy="661712"/>
          </a:xfrm>
          <a:prstGeom prst="rect">
            <a:avLst/>
          </a:prstGeom>
          <a:noFill/>
        </p:spPr>
        <p:txBody>
          <a:bodyPr wrap="none" lIns="45711" tIns="22856" rIns="45711" bIns="22856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tx2"/>
                </a:solidFill>
                <a:latin typeface="+mj-lt"/>
                <a:ea typeface="Lato" charset="0"/>
                <a:cs typeface="Lato" charset="0"/>
              </a:rPr>
              <a:t>Python lists vs NumPy arrays</a:t>
            </a:r>
            <a:endParaRPr lang="id-ID" sz="4000" b="1" dirty="0">
              <a:solidFill>
                <a:schemeClr val="tx2"/>
              </a:solidFill>
              <a:latin typeface="+mj-lt"/>
              <a:ea typeface="Lato" charset="0"/>
              <a:cs typeface="Lato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D207C8B-E8D9-274B-810A-668E0E8442E0}"/>
              </a:ext>
            </a:extLst>
          </p:cNvPr>
          <p:cNvSpPr/>
          <p:nvPr/>
        </p:nvSpPr>
        <p:spPr>
          <a:xfrm>
            <a:off x="5718037" y="902542"/>
            <a:ext cx="776519" cy="4571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670" tIns="22836" rIns="45670" bIns="22836" rtlCol="0" anchor="ctr"/>
          <a:lstStyle/>
          <a:p>
            <a:pPr algn="ctr"/>
            <a:endParaRPr lang="en-US" sz="900" dirty="0">
              <a:solidFill>
                <a:schemeClr val="accent2"/>
              </a:solidFill>
              <a:latin typeface="Lato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9023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8E3FED1-CA82-E949-9D83-39843DB6BE9B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11946" y="1263939"/>
            <a:ext cx="11188700" cy="5122863"/>
          </a:xfrm>
        </p:spPr>
        <p:txBody>
          <a:bodyPr>
            <a:normAutofit/>
          </a:bodyPr>
          <a:lstStyle/>
          <a:p>
            <a:r>
              <a:rPr 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arange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([start,] stop[, step], [, 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dtype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=None])</a:t>
            </a:r>
          </a:p>
          <a:p>
            <a:endParaRPr lang="en-US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linspace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(start, stop, 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=50, endpoint=True, 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retstep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=False) </a:t>
            </a:r>
          </a:p>
          <a:p>
            <a:pPr lvl="1"/>
            <a:r>
              <a:rPr lang="en-US" sz="2800" dirty="0">
                <a:cs typeface="Courier New" panose="02070309020205020404" pitchFamily="49" charset="0"/>
              </a:rPr>
              <a:t>Checkout </a:t>
            </a:r>
            <a:r>
              <a:rPr lang="en-US" sz="2800" dirty="0" err="1">
                <a:cs typeface="Courier New" panose="02070309020205020404" pitchFamily="49" charset="0"/>
              </a:rPr>
              <a:t>logspace</a:t>
            </a:r>
            <a:r>
              <a:rPr lang="en-US" sz="2800" dirty="0">
                <a:cs typeface="Courier New" panose="02070309020205020404" pitchFamily="49" charset="0"/>
              </a:rPr>
              <a:t> &amp; </a:t>
            </a:r>
            <a:r>
              <a:rPr lang="en-US" sz="2800" dirty="0" err="1">
                <a:cs typeface="Courier New" panose="02070309020205020404" pitchFamily="49" charset="0"/>
              </a:rPr>
              <a:t>geomspace</a:t>
            </a:r>
            <a:endParaRPr lang="en-US" sz="2800" dirty="0">
              <a:cs typeface="Courier New" panose="02070309020205020404" pitchFamily="49" charset="0"/>
            </a:endParaRPr>
          </a:p>
          <a:p>
            <a:endParaRPr lang="en-US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reshape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(array, 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newshape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, order=‘C’)</a:t>
            </a:r>
          </a:p>
          <a:p>
            <a:endParaRPr lang="en-US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copy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obj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, order='K’)</a:t>
            </a:r>
          </a:p>
          <a:p>
            <a:endParaRPr lang="en-US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Clr>
                <a:srgbClr val="C00000"/>
              </a:buClr>
              <a:buFont typeface=".AppleSystemUIFont"/>
              <a:buChar char="+"/>
            </a:pPr>
            <a:r>
              <a:rPr lang="en-US" sz="3200" dirty="0">
                <a:cs typeface="Courier New" panose="02070309020205020404" pitchFamily="49" charset="0"/>
              </a:rPr>
              <a:t> Indexing and slicing arrays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71874E-A681-2543-B15C-60664B70D464}"/>
              </a:ext>
            </a:extLst>
          </p:cNvPr>
          <p:cNvSpPr txBox="1"/>
          <p:nvPr/>
        </p:nvSpPr>
        <p:spPr>
          <a:xfrm>
            <a:off x="3235459" y="180549"/>
            <a:ext cx="5721228" cy="661712"/>
          </a:xfrm>
          <a:prstGeom prst="rect">
            <a:avLst/>
          </a:prstGeom>
          <a:noFill/>
        </p:spPr>
        <p:txBody>
          <a:bodyPr wrap="none" lIns="45711" tIns="22856" rIns="45711" bIns="22856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tx2"/>
                </a:solidFill>
                <a:latin typeface="+mj-lt"/>
                <a:ea typeface="Lato" charset="0"/>
                <a:cs typeface="Lato" charset="0"/>
              </a:rPr>
              <a:t>Relevant NumPy functions</a:t>
            </a:r>
            <a:endParaRPr lang="id-ID" sz="4000" b="1" dirty="0">
              <a:solidFill>
                <a:schemeClr val="tx2"/>
              </a:solidFill>
              <a:latin typeface="+mj-lt"/>
              <a:ea typeface="Lato" charset="0"/>
              <a:cs typeface="Lato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8444FAB-A8BD-844B-969D-360F66CED1B8}"/>
              </a:ext>
            </a:extLst>
          </p:cNvPr>
          <p:cNvSpPr/>
          <p:nvPr/>
        </p:nvSpPr>
        <p:spPr>
          <a:xfrm>
            <a:off x="5718037" y="902542"/>
            <a:ext cx="776519" cy="4571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670" tIns="22836" rIns="45670" bIns="22836" rtlCol="0" anchor="ctr"/>
          <a:lstStyle/>
          <a:p>
            <a:pPr algn="ctr"/>
            <a:endParaRPr lang="en-US" sz="900" dirty="0">
              <a:solidFill>
                <a:schemeClr val="accent2"/>
              </a:solidFill>
              <a:latin typeface="Lato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6855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8E3FED1-CA82-E949-9D83-39843DB6BE9B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155700" y="1488933"/>
            <a:ext cx="4562337" cy="4537796"/>
          </a:xfrm>
        </p:spPr>
        <p:txBody>
          <a:bodyPr>
            <a:normAutofit/>
          </a:bodyPr>
          <a:lstStyle/>
          <a:p>
            <a:r>
              <a:rPr lang="en-US" sz="3200" dirty="0"/>
              <a:t>Plotting library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17563E-14CB-E041-8930-4F38104BAC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8197" y="1197352"/>
            <a:ext cx="4024958" cy="512095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3B50855-474A-274B-95E8-3F02F8841E82}"/>
              </a:ext>
            </a:extLst>
          </p:cNvPr>
          <p:cNvSpPr txBox="1"/>
          <p:nvPr/>
        </p:nvSpPr>
        <p:spPr>
          <a:xfrm>
            <a:off x="3936292" y="180549"/>
            <a:ext cx="4319562" cy="661712"/>
          </a:xfrm>
          <a:prstGeom prst="rect">
            <a:avLst/>
          </a:prstGeom>
          <a:noFill/>
        </p:spPr>
        <p:txBody>
          <a:bodyPr wrap="none" lIns="45711" tIns="22856" rIns="45711" bIns="22856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tx2"/>
                </a:solidFill>
                <a:latin typeface="+mj-lt"/>
                <a:ea typeface="Lato" charset="0"/>
                <a:cs typeface="Lato" charset="0"/>
              </a:rPr>
              <a:t>What is Matplotlib?</a:t>
            </a:r>
            <a:endParaRPr lang="id-ID" sz="4000" b="1" dirty="0">
              <a:solidFill>
                <a:schemeClr val="tx2"/>
              </a:solidFill>
              <a:latin typeface="+mj-lt"/>
              <a:ea typeface="Lato" charset="0"/>
              <a:cs typeface="Lato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CBAC7A4-4A2D-E64B-AA77-301844A6D7BE}"/>
              </a:ext>
            </a:extLst>
          </p:cNvPr>
          <p:cNvSpPr/>
          <p:nvPr/>
        </p:nvSpPr>
        <p:spPr>
          <a:xfrm>
            <a:off x="5718037" y="902542"/>
            <a:ext cx="776519" cy="4571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670" tIns="22836" rIns="45670" bIns="22836" rtlCol="0" anchor="ctr"/>
          <a:lstStyle/>
          <a:p>
            <a:pPr algn="ctr"/>
            <a:endParaRPr lang="en-US" sz="900" dirty="0">
              <a:solidFill>
                <a:schemeClr val="accent2"/>
              </a:solidFill>
              <a:latin typeface="Lato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9804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8E3FED1-CA82-E949-9D83-39843DB6BE9B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155700" y="1689100"/>
            <a:ext cx="11036300" cy="4884738"/>
          </a:xfrm>
        </p:spPr>
        <p:txBody>
          <a:bodyPr>
            <a:normAutofit/>
          </a:bodyPr>
          <a:lstStyle/>
          <a:p>
            <a:r>
              <a:rPr lang="en-US" sz="3200" b="1" dirty="0"/>
              <a:t>Functions</a:t>
            </a:r>
            <a:r>
              <a:rPr lang="en-US" sz="3200" dirty="0"/>
              <a:t>: plot, subplot, scatter and annotate</a:t>
            </a:r>
          </a:p>
          <a:p>
            <a:endParaRPr lang="en-US" sz="3200" dirty="0"/>
          </a:p>
          <a:p>
            <a:r>
              <a:rPr lang="en-US" sz="3200" dirty="0"/>
              <a:t>%</a:t>
            </a:r>
            <a:r>
              <a:rPr lang="en-US" sz="3200" dirty="0" err="1"/>
              <a:t>matplotlib</a:t>
            </a:r>
            <a:r>
              <a:rPr lang="en-US" sz="3200" dirty="0"/>
              <a:t> {inline, notebook}</a:t>
            </a:r>
          </a:p>
          <a:p>
            <a:r>
              <a:rPr lang="en-US" sz="3200" dirty="0" err="1"/>
              <a:t>matplotlib.get_backend</a:t>
            </a:r>
            <a:r>
              <a:rPr lang="en-US" sz="3200" dirty="0"/>
              <a:t>()</a:t>
            </a:r>
          </a:p>
          <a:p>
            <a:endParaRPr lang="en-US" sz="3200" dirty="0"/>
          </a:p>
          <a:p>
            <a:endParaRPr lang="en-US" sz="3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20D8F2-1C40-C147-868F-F9628A74C826}"/>
              </a:ext>
            </a:extLst>
          </p:cNvPr>
          <p:cNvSpPr txBox="1"/>
          <p:nvPr/>
        </p:nvSpPr>
        <p:spPr>
          <a:xfrm>
            <a:off x="2880651" y="180549"/>
            <a:ext cx="6430846" cy="661712"/>
          </a:xfrm>
          <a:prstGeom prst="rect">
            <a:avLst/>
          </a:prstGeom>
          <a:noFill/>
        </p:spPr>
        <p:txBody>
          <a:bodyPr wrap="none" lIns="45711" tIns="22856" rIns="45711" bIns="22856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tx2"/>
                </a:solidFill>
                <a:latin typeface="+mj-lt"/>
                <a:ea typeface="Lato" charset="0"/>
                <a:cs typeface="Lato" charset="0"/>
              </a:rPr>
              <a:t>Relevant Matplotlib functions</a:t>
            </a:r>
            <a:endParaRPr lang="id-ID" sz="4000" b="1" dirty="0">
              <a:solidFill>
                <a:schemeClr val="tx2"/>
              </a:solidFill>
              <a:latin typeface="+mj-lt"/>
              <a:ea typeface="Lato" charset="0"/>
              <a:cs typeface="Lato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B670655-85C2-4F4D-9D20-B01F14BE4532}"/>
              </a:ext>
            </a:extLst>
          </p:cNvPr>
          <p:cNvSpPr/>
          <p:nvPr/>
        </p:nvSpPr>
        <p:spPr>
          <a:xfrm>
            <a:off x="5718037" y="902542"/>
            <a:ext cx="776519" cy="4571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670" tIns="22836" rIns="45670" bIns="22836" rtlCol="0" anchor="ctr"/>
          <a:lstStyle/>
          <a:p>
            <a:pPr algn="ctr"/>
            <a:endParaRPr lang="en-US" sz="900" dirty="0">
              <a:solidFill>
                <a:schemeClr val="accent2"/>
              </a:solidFill>
              <a:latin typeface="Lato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7625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8E3FED1-CA82-E949-9D83-39843DB6BE9B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984250" y="1530350"/>
            <a:ext cx="11207750" cy="504348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200" b="1" dirty="0" err="1"/>
              <a:t>Seaborn</a:t>
            </a:r>
            <a:r>
              <a:rPr lang="en-US" sz="3200" dirty="0"/>
              <a:t>: Python's Statistical Data Visualization Library</a:t>
            </a:r>
          </a:p>
          <a:p>
            <a:pPr lvl="1"/>
            <a:r>
              <a:rPr lang="en-US" sz="3200" dirty="0"/>
              <a:t>high-level interface to draw statistical graphics</a:t>
            </a:r>
            <a:endParaRPr lang="en-US" sz="2900" dirty="0">
              <a:hlinkClick r:id="" action="ppaction://noaction"/>
            </a:endParaRPr>
          </a:p>
          <a:p>
            <a:pPr lvl="1"/>
            <a:r>
              <a:rPr lang="en-US" sz="2900" dirty="0">
                <a:hlinkClick r:id="" action="ppaction://noaction"/>
              </a:rPr>
              <a:t>https://seaborn.pydata.org/</a:t>
            </a:r>
          </a:p>
          <a:p>
            <a:pPr lvl="1"/>
            <a:endParaRPr lang="en-US" sz="2900" dirty="0"/>
          </a:p>
          <a:p>
            <a:pPr lvl="1"/>
            <a:endParaRPr lang="en-US" sz="2900" dirty="0"/>
          </a:p>
          <a:p>
            <a:pPr marL="514350" indent="-514350">
              <a:buFont typeface="+mj-lt"/>
              <a:buAutoNum type="arabicPeriod"/>
            </a:pPr>
            <a:r>
              <a:rPr lang="en-US" sz="3200" b="1" dirty="0" err="1"/>
              <a:t>Bokeh</a:t>
            </a:r>
            <a:r>
              <a:rPr lang="en-US" sz="3200" dirty="0"/>
              <a:t>: Python interactive visualization library</a:t>
            </a:r>
          </a:p>
          <a:p>
            <a:pPr lvl="1"/>
            <a:r>
              <a:rPr lang="en-US" sz="3200" dirty="0"/>
              <a:t>interactive plots, dashboards, and data applications</a:t>
            </a:r>
          </a:p>
          <a:p>
            <a:pPr lvl="1"/>
            <a:r>
              <a:rPr lang="en-US" sz="3200" dirty="0">
                <a:hlinkClick r:id="rId3"/>
              </a:rPr>
              <a:t>https://bokeh.pydata.org/en/latest/</a:t>
            </a:r>
            <a:endParaRPr lang="en-US" sz="3200" dirty="0"/>
          </a:p>
          <a:p>
            <a:pPr lvl="1"/>
            <a:endParaRPr lang="en-US" sz="29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0F6BFB-29F6-7E4B-84D9-892E136D6755}"/>
              </a:ext>
            </a:extLst>
          </p:cNvPr>
          <p:cNvSpPr txBox="1"/>
          <p:nvPr/>
        </p:nvSpPr>
        <p:spPr>
          <a:xfrm>
            <a:off x="3122097" y="180549"/>
            <a:ext cx="5947957" cy="661712"/>
          </a:xfrm>
          <a:prstGeom prst="rect">
            <a:avLst/>
          </a:prstGeom>
          <a:noFill/>
        </p:spPr>
        <p:txBody>
          <a:bodyPr wrap="none" lIns="45711" tIns="22856" rIns="45711" bIns="22856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tx2"/>
                </a:solidFill>
                <a:latin typeface="+mj-lt"/>
                <a:ea typeface="Lato" charset="0"/>
                <a:cs typeface="Lato" charset="0"/>
              </a:rPr>
              <a:t>Other visualization libraries</a:t>
            </a:r>
            <a:endParaRPr lang="id-ID" sz="4000" b="1" dirty="0">
              <a:solidFill>
                <a:schemeClr val="tx2"/>
              </a:solidFill>
              <a:latin typeface="+mj-lt"/>
              <a:ea typeface="Lato" charset="0"/>
              <a:cs typeface="Lato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7EB04C8-BD13-8E4E-8C27-5CDE35FEB69B}"/>
              </a:ext>
            </a:extLst>
          </p:cNvPr>
          <p:cNvSpPr/>
          <p:nvPr/>
        </p:nvSpPr>
        <p:spPr>
          <a:xfrm>
            <a:off x="5718037" y="902542"/>
            <a:ext cx="776519" cy="4571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670" tIns="22836" rIns="45670" bIns="22836" rtlCol="0" anchor="ctr"/>
          <a:lstStyle/>
          <a:p>
            <a:pPr algn="ctr"/>
            <a:endParaRPr lang="en-US" sz="900" dirty="0">
              <a:solidFill>
                <a:schemeClr val="accent2"/>
              </a:solidFill>
              <a:latin typeface="Lato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7410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8E3FED1-CA82-E949-9D83-39843DB6BE9B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14759" y="1167390"/>
            <a:ext cx="11710987" cy="5087937"/>
          </a:xfrm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en-US" sz="2800" dirty="0"/>
              <a:t>Powerful &amp; flexible </a:t>
            </a:r>
            <a:r>
              <a:rPr lang="en-US" sz="2800" u="sng" dirty="0"/>
              <a:t>data munging </a:t>
            </a:r>
            <a:r>
              <a:rPr lang="en-US" sz="2800" dirty="0"/>
              <a:t>library</a:t>
            </a:r>
          </a:p>
          <a:p>
            <a:endParaRPr lang="en-US" sz="800" dirty="0"/>
          </a:p>
          <a:p>
            <a:r>
              <a:rPr lang="en-US" sz="2800" dirty="0"/>
              <a:t>Pandas was built on </a:t>
            </a:r>
            <a:r>
              <a:rPr lang="en-US" sz="2800" dirty="0" err="1"/>
              <a:t>NumPy</a:t>
            </a:r>
            <a:endParaRPr lang="en-US" sz="2800" dirty="0"/>
          </a:p>
          <a:p>
            <a:pPr lvl="1"/>
            <a:r>
              <a:rPr lang="en-US" sz="2400" dirty="0" err="1"/>
              <a:t>NumPy</a:t>
            </a:r>
            <a:r>
              <a:rPr lang="en-US" sz="2400" dirty="0"/>
              <a:t> stores your data in arrays</a:t>
            </a:r>
          </a:p>
          <a:p>
            <a:pPr lvl="1"/>
            <a:r>
              <a:rPr lang="en-US" sz="2400" dirty="0"/>
              <a:t>Pandas takes the </a:t>
            </a:r>
            <a:r>
              <a:rPr lang="en-US" sz="2400" dirty="0" err="1"/>
              <a:t>NumPy</a:t>
            </a:r>
            <a:r>
              <a:rPr lang="en-US" sz="2400" dirty="0"/>
              <a:t> Array…</a:t>
            </a:r>
          </a:p>
          <a:p>
            <a:pPr marL="457200" lvl="1" indent="0">
              <a:buNone/>
            </a:pPr>
            <a:r>
              <a:rPr lang="en-US" sz="2400" dirty="0"/>
              <a:t>		… and gives you a labeled index to it</a:t>
            </a:r>
          </a:p>
          <a:p>
            <a:pPr marL="457200" lvl="1" indent="0">
              <a:buNone/>
            </a:pPr>
            <a:endParaRPr lang="en-US" sz="800" dirty="0"/>
          </a:p>
          <a:p>
            <a:r>
              <a:rPr lang="en-US" sz="2800" dirty="0"/>
              <a:t>Pandas </a:t>
            </a:r>
            <a:r>
              <a:rPr lang="en-US" sz="2800" dirty="0" err="1"/>
              <a:t>DataFrame</a:t>
            </a:r>
            <a:r>
              <a:rPr lang="en-US" sz="2800" dirty="0"/>
              <a:t> is a 2-D labeled data structure with columns of potentially different types</a:t>
            </a:r>
          </a:p>
          <a:p>
            <a:pPr lvl="1"/>
            <a:r>
              <a:rPr lang="en-US" sz="2400" dirty="0"/>
              <a:t>Basically, dictionary-based </a:t>
            </a:r>
            <a:r>
              <a:rPr lang="en-US" sz="2400" dirty="0" err="1"/>
              <a:t>NumPy</a:t>
            </a:r>
            <a:r>
              <a:rPr lang="en-US" sz="2400" dirty="0"/>
              <a:t> arrays</a:t>
            </a:r>
          </a:p>
          <a:p>
            <a:pPr lvl="1"/>
            <a:endParaRPr lang="en-US" sz="800" dirty="0"/>
          </a:p>
          <a:p>
            <a:r>
              <a:rPr lang="en-US" sz="2800" dirty="0"/>
              <a:t>Recommended reading (before doing the exercises)</a:t>
            </a:r>
          </a:p>
          <a:p>
            <a:pPr lvl="1"/>
            <a:r>
              <a:rPr lang="en-US" sz="1800" dirty="0">
                <a:hlinkClick r:id="rId3"/>
              </a:rPr>
              <a:t>https://chrisalbon.com/python/data_wrangling/pandas_apply_operations_to_groups/</a:t>
            </a:r>
            <a:endParaRPr lang="en-US" sz="1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92DEF6-8ED7-8E49-9ABB-639E8F43BF18}"/>
              </a:ext>
            </a:extLst>
          </p:cNvPr>
          <p:cNvSpPr txBox="1"/>
          <p:nvPr/>
        </p:nvSpPr>
        <p:spPr>
          <a:xfrm>
            <a:off x="2843589" y="180549"/>
            <a:ext cx="6504968" cy="661712"/>
          </a:xfrm>
          <a:prstGeom prst="rect">
            <a:avLst/>
          </a:prstGeom>
          <a:noFill/>
        </p:spPr>
        <p:txBody>
          <a:bodyPr wrap="none" lIns="45711" tIns="22856" rIns="45711" bIns="22856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tx2"/>
                </a:solidFill>
                <a:latin typeface="+mj-lt"/>
                <a:ea typeface="Lato" charset="0"/>
                <a:cs typeface="Lato" charset="0"/>
              </a:rPr>
              <a:t>Pandas &amp; Pandas Data Frames</a:t>
            </a:r>
            <a:endParaRPr lang="id-ID" sz="4000" b="1" dirty="0">
              <a:solidFill>
                <a:schemeClr val="tx2"/>
              </a:solidFill>
              <a:latin typeface="+mj-lt"/>
              <a:ea typeface="Lato" charset="0"/>
              <a:cs typeface="Lato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C258425-CA44-DA40-9653-4CD867D9D3CA}"/>
              </a:ext>
            </a:extLst>
          </p:cNvPr>
          <p:cNvSpPr/>
          <p:nvPr/>
        </p:nvSpPr>
        <p:spPr>
          <a:xfrm>
            <a:off x="5718037" y="902542"/>
            <a:ext cx="776519" cy="4571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670" tIns="22836" rIns="45670" bIns="22836" rtlCol="0" anchor="ctr"/>
          <a:lstStyle/>
          <a:p>
            <a:pPr algn="ctr"/>
            <a:endParaRPr lang="en-US" sz="900" dirty="0">
              <a:solidFill>
                <a:schemeClr val="accent2"/>
              </a:solidFill>
              <a:latin typeface="Lato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8367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8E3FED1-CA82-E949-9D83-39843DB6BE9B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92369" y="1008542"/>
            <a:ext cx="11699631" cy="5401530"/>
          </a:xfrm>
        </p:spPr>
        <p:txBody>
          <a:bodyPr>
            <a:normAutofit/>
          </a:bodyPr>
          <a:lstStyle/>
          <a:p>
            <a:r>
              <a:rPr lang="en-US" sz="2800" dirty="0"/>
              <a:t>Open source web application</a:t>
            </a:r>
          </a:p>
          <a:p>
            <a:r>
              <a:rPr lang="en-US" sz="2800" dirty="0"/>
              <a:t>Development started in 2014 as spin-off from </a:t>
            </a:r>
            <a:r>
              <a:rPr lang="en-US" sz="2800" dirty="0" err="1"/>
              <a:t>IPython</a:t>
            </a:r>
            <a:endParaRPr lang="en-US" sz="2800" dirty="0"/>
          </a:p>
          <a:p>
            <a:pPr marL="0" indent="0">
              <a:buNone/>
            </a:pPr>
            <a:endParaRPr lang="en-US" sz="1000" dirty="0"/>
          </a:p>
          <a:p>
            <a:r>
              <a:rPr lang="en-US" sz="2800" dirty="0"/>
              <a:t>Notebooks denotes documents that contain both</a:t>
            </a:r>
          </a:p>
          <a:p>
            <a:pPr lvl="1"/>
            <a:r>
              <a:rPr lang="en-US" sz="2400" dirty="0"/>
              <a:t>Code, and rich text elements (figures, links, equations, </a:t>
            </a:r>
            <a:r>
              <a:rPr lang="en-US" sz="2400" dirty="0" err="1"/>
              <a:t>etc</a:t>
            </a:r>
            <a:r>
              <a:rPr lang="en-US" sz="2400" dirty="0"/>
              <a:t>)</a:t>
            </a:r>
          </a:p>
          <a:p>
            <a:pPr marL="0" indent="0">
              <a:buNone/>
            </a:pPr>
            <a:endParaRPr lang="en-US" sz="1000" dirty="0"/>
          </a:p>
          <a:p>
            <a:r>
              <a:rPr lang="en-US" sz="2800" dirty="0"/>
              <a:t>Notebook documents produced by the </a:t>
            </a:r>
            <a:r>
              <a:rPr lang="en-US" sz="2800" dirty="0" err="1"/>
              <a:t>Jupyter</a:t>
            </a:r>
            <a:r>
              <a:rPr lang="en-US" sz="2800" dirty="0"/>
              <a:t> Notebook App</a:t>
            </a:r>
          </a:p>
          <a:p>
            <a:pPr lvl="1"/>
            <a:r>
              <a:rPr lang="en-US" sz="2800" dirty="0"/>
              <a:t>Client-server application to edit and run notebooks</a:t>
            </a:r>
          </a:p>
          <a:p>
            <a:pPr lvl="1"/>
            <a:r>
              <a:rPr lang="en-US" sz="2800" dirty="0"/>
              <a:t>Two main components: the kernels and a dashboard</a:t>
            </a:r>
          </a:p>
          <a:p>
            <a:pPr marL="457200" lvl="1" indent="0">
              <a:buNone/>
            </a:pPr>
            <a:endParaRPr lang="en-US" sz="1000" dirty="0"/>
          </a:p>
          <a:p>
            <a:r>
              <a:rPr lang="en-US" sz="2800" dirty="0" err="1"/>
              <a:t>Jupyter</a:t>
            </a:r>
            <a:r>
              <a:rPr lang="en-US" sz="2800" dirty="0"/>
              <a:t> is a loose acronym meaning Julia, Python and R</a:t>
            </a:r>
          </a:p>
          <a:p>
            <a:r>
              <a:rPr lang="en-US" sz="2800" dirty="0"/>
              <a:t>Nowadays, </a:t>
            </a:r>
            <a:r>
              <a:rPr lang="en-US" sz="2800" dirty="0" err="1"/>
              <a:t>Jupyter</a:t>
            </a:r>
            <a:r>
              <a:rPr lang="en-US" sz="2800" dirty="0"/>
              <a:t> supports </a:t>
            </a:r>
            <a:r>
              <a:rPr lang="en-US" sz="2800" dirty="0">
                <a:hlinkClick r:id="rId3"/>
              </a:rPr>
              <a:t>many other languages</a:t>
            </a:r>
            <a:endParaRPr lang="en-US" sz="2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C2D7C7-D229-F840-9111-B2457469DB1A}"/>
              </a:ext>
            </a:extLst>
          </p:cNvPr>
          <p:cNvSpPr txBox="1"/>
          <p:nvPr/>
        </p:nvSpPr>
        <p:spPr>
          <a:xfrm>
            <a:off x="3008182" y="180549"/>
            <a:ext cx="6175775" cy="661712"/>
          </a:xfrm>
          <a:prstGeom prst="rect">
            <a:avLst/>
          </a:prstGeom>
          <a:noFill/>
        </p:spPr>
        <p:txBody>
          <a:bodyPr wrap="none" lIns="45711" tIns="22856" rIns="45711" bIns="22856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tx2"/>
                </a:solidFill>
                <a:latin typeface="+mj-lt"/>
                <a:ea typeface="Lato" charset="0"/>
                <a:cs typeface="Lato" charset="0"/>
              </a:rPr>
              <a:t>What is a </a:t>
            </a:r>
            <a:r>
              <a:rPr lang="en-US" sz="4000" b="1" dirty="0" err="1">
                <a:solidFill>
                  <a:schemeClr val="tx2"/>
                </a:solidFill>
                <a:latin typeface="+mj-lt"/>
                <a:ea typeface="Lato" charset="0"/>
                <a:cs typeface="Lato" charset="0"/>
              </a:rPr>
              <a:t>Jupyter</a:t>
            </a:r>
            <a:r>
              <a:rPr lang="en-US" sz="4000" b="1" dirty="0">
                <a:solidFill>
                  <a:schemeClr val="tx2"/>
                </a:solidFill>
                <a:latin typeface="+mj-lt"/>
                <a:ea typeface="Lato" charset="0"/>
                <a:cs typeface="Lato" charset="0"/>
              </a:rPr>
              <a:t> notebook?</a:t>
            </a:r>
            <a:endParaRPr lang="id-ID" sz="4000" b="1" dirty="0">
              <a:solidFill>
                <a:schemeClr val="tx2"/>
              </a:solidFill>
              <a:latin typeface="+mj-lt"/>
              <a:ea typeface="Lato" charset="0"/>
              <a:cs typeface="Lato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DC7A542-AFB9-454C-B378-4B46F8CD1C5C}"/>
              </a:ext>
            </a:extLst>
          </p:cNvPr>
          <p:cNvSpPr/>
          <p:nvPr/>
        </p:nvSpPr>
        <p:spPr>
          <a:xfrm>
            <a:off x="5718037" y="902542"/>
            <a:ext cx="776519" cy="4571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670" tIns="22836" rIns="45670" bIns="22836" rtlCol="0" anchor="ctr"/>
          <a:lstStyle/>
          <a:p>
            <a:pPr algn="ctr"/>
            <a:endParaRPr lang="en-US" sz="900" dirty="0">
              <a:solidFill>
                <a:schemeClr val="accent2"/>
              </a:solidFill>
              <a:latin typeface="Lato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1634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8E3FED1-CA82-E949-9D83-39843DB6BE9B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76794" y="1371600"/>
            <a:ext cx="11506200" cy="4862945"/>
          </a:xfrm>
        </p:spPr>
        <p:txBody>
          <a:bodyPr>
            <a:normAutofit/>
          </a:bodyPr>
          <a:lstStyle/>
          <a:p>
            <a:r>
              <a:rPr lang="en-US" sz="3200" dirty="0">
                <a:hlinkClick r:id="rId3"/>
              </a:rPr>
              <a:t>http://scikit-learn.org/stable/index.html</a:t>
            </a:r>
            <a:endParaRPr lang="en-US" sz="3200" dirty="0"/>
          </a:p>
          <a:p>
            <a:r>
              <a:rPr lang="en-US" sz="3200" dirty="0"/>
              <a:t>Open source, built on </a:t>
            </a:r>
            <a:r>
              <a:rPr lang="en-US" sz="3200" dirty="0" err="1"/>
              <a:t>NumPy</a:t>
            </a:r>
            <a:r>
              <a:rPr lang="en-US" sz="3200" dirty="0"/>
              <a:t>, </a:t>
            </a:r>
            <a:r>
              <a:rPr lang="en-US" sz="3200" dirty="0" err="1"/>
              <a:t>SciPy</a:t>
            </a:r>
            <a:r>
              <a:rPr lang="en-US" sz="3200" dirty="0"/>
              <a:t>, and </a:t>
            </a:r>
            <a:r>
              <a:rPr lang="en-US" sz="3200" dirty="0" err="1"/>
              <a:t>matplotlib</a:t>
            </a:r>
            <a:endParaRPr lang="en-US" sz="3200" dirty="0"/>
          </a:p>
          <a:p>
            <a:endParaRPr lang="en-US" sz="800" dirty="0"/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Classification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Regression (Logistic Regression)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Clustering (</a:t>
            </a:r>
            <a:r>
              <a:rPr lang="en-US" sz="2800" dirty="0" err="1"/>
              <a:t>KMeans</a:t>
            </a:r>
            <a:r>
              <a:rPr lang="en-US" sz="2800" dirty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Dimensionality </a:t>
            </a:r>
            <a:r>
              <a:rPr lang="en-US" sz="2800" dirty="0" smtClean="0"/>
              <a:t>reduction (PCA)</a:t>
            </a:r>
            <a:endParaRPr lang="en-US" sz="2800" dirty="0"/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Model selection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Preprocessing</a:t>
            </a:r>
            <a:endParaRPr lang="en-US" sz="3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0C057DA-FF22-DC4C-994C-694B04920D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4304145"/>
            <a:ext cx="6096000" cy="1930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698C635-F0F7-AA41-A2B9-03ED3B85B0D6}"/>
              </a:ext>
            </a:extLst>
          </p:cNvPr>
          <p:cNvSpPr txBox="1"/>
          <p:nvPr/>
        </p:nvSpPr>
        <p:spPr>
          <a:xfrm>
            <a:off x="1752976" y="180549"/>
            <a:ext cx="8686206" cy="661712"/>
          </a:xfrm>
          <a:prstGeom prst="rect">
            <a:avLst/>
          </a:prstGeom>
          <a:noFill/>
        </p:spPr>
        <p:txBody>
          <a:bodyPr wrap="none" lIns="45711" tIns="22856" rIns="45711" bIns="22856" rtlCol="0">
            <a:spAutoFit/>
          </a:bodyPr>
          <a:lstStyle/>
          <a:p>
            <a:pPr algn="ctr"/>
            <a:r>
              <a:rPr lang="en-US" sz="4000" b="1" dirty="0" err="1">
                <a:solidFill>
                  <a:schemeClr val="tx2"/>
                </a:solidFill>
                <a:latin typeface="+mj-lt"/>
                <a:ea typeface="Lato" charset="0"/>
                <a:cs typeface="Lato" charset="0"/>
              </a:rPr>
              <a:t>Scikit</a:t>
            </a:r>
            <a:r>
              <a:rPr lang="en-US" sz="4000" b="1" dirty="0">
                <a:solidFill>
                  <a:schemeClr val="tx2"/>
                </a:solidFill>
                <a:latin typeface="+mj-lt"/>
                <a:ea typeface="Lato" charset="0"/>
                <a:cs typeface="Lato" charset="0"/>
              </a:rPr>
              <a:t>-learn: Machine Learning in Python</a:t>
            </a:r>
            <a:endParaRPr lang="id-ID" sz="4000" b="1" dirty="0">
              <a:solidFill>
                <a:schemeClr val="tx2"/>
              </a:solidFill>
              <a:latin typeface="+mj-lt"/>
              <a:ea typeface="Lato" charset="0"/>
              <a:cs typeface="Lato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4E62594-5857-6D4E-A9DE-FD872951A9CC}"/>
              </a:ext>
            </a:extLst>
          </p:cNvPr>
          <p:cNvSpPr/>
          <p:nvPr/>
        </p:nvSpPr>
        <p:spPr>
          <a:xfrm>
            <a:off x="5718037" y="902542"/>
            <a:ext cx="776519" cy="4571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670" tIns="22836" rIns="45670" bIns="22836" rtlCol="0" anchor="ctr"/>
          <a:lstStyle/>
          <a:p>
            <a:pPr algn="ctr"/>
            <a:endParaRPr lang="en-US" sz="900" dirty="0">
              <a:solidFill>
                <a:schemeClr val="accent2"/>
              </a:solidFill>
              <a:latin typeface="Lato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5254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8E3FED1-CA82-E949-9D83-39843DB6BE9B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155700" y="1267691"/>
            <a:ext cx="11036300" cy="5306147"/>
          </a:xfrm>
        </p:spPr>
        <p:txBody>
          <a:bodyPr>
            <a:normAutofit/>
          </a:bodyPr>
          <a:lstStyle/>
          <a:p>
            <a:r>
              <a:rPr lang="en-US" sz="3200" dirty="0">
                <a:hlinkClick r:id="rId3"/>
              </a:rPr>
              <a:t>sklearn.decomposition.PCA()</a:t>
            </a:r>
            <a:endParaRPr lang="en-US" sz="3200" dirty="0"/>
          </a:p>
          <a:p>
            <a:r>
              <a:rPr lang="en-US" sz="3200" dirty="0"/>
              <a:t>(Linear) dimensionality reduction using SVD of the data to project it to a lower dimensional space</a:t>
            </a:r>
          </a:p>
          <a:p>
            <a:r>
              <a:rPr lang="en-US" sz="3200" dirty="0"/>
              <a:t>Maximize the variance in the low-dimensional representation</a:t>
            </a:r>
          </a:p>
          <a:p>
            <a:pPr marL="0" indent="0">
              <a:buNone/>
            </a:pPr>
            <a:endParaRPr lang="en-US" sz="3200" dirty="0"/>
          </a:p>
          <a:p>
            <a:r>
              <a:rPr lang="en-US" sz="3200" dirty="0"/>
              <a:t>Take e.g. the Iris dataset</a:t>
            </a:r>
          </a:p>
          <a:p>
            <a:pPr lvl="1"/>
            <a:r>
              <a:rPr lang="en-US" sz="2800" dirty="0">
                <a:hlinkClick r:id="rId4"/>
              </a:rPr>
              <a:t>Example</a:t>
            </a:r>
            <a:endParaRPr lang="en-US" sz="2800" dirty="0"/>
          </a:p>
          <a:p>
            <a:pPr marL="0" indent="0">
              <a:buNone/>
            </a:pPr>
            <a:endParaRPr lang="en-US" sz="3200" dirty="0"/>
          </a:p>
        </p:txBody>
      </p:sp>
      <p:pic>
        <p:nvPicPr>
          <p:cNvPr id="2050" name="Picture 2" descr="http://sebastianraschka.com/images/blog/2015/principal_component_analysis_files/iris.png">
            <a:extLst>
              <a:ext uri="{FF2B5EF4-FFF2-40B4-BE49-F238E27FC236}">
                <a16:creationId xmlns:a16="http://schemas.microsoft.com/office/drawing/2014/main" id="{F7F652EC-67F8-B04B-8A82-EFF28722BD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06718" y="3357140"/>
            <a:ext cx="3854155" cy="2890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PCA13">
            <a:extLst>
              <a:ext uri="{FF2B5EF4-FFF2-40B4-BE49-F238E27FC236}">
                <a16:creationId xmlns:a16="http://schemas.microsoft.com/office/drawing/2014/main" id="{2D57D7B0-9143-684B-9B31-0CDD2CE350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58759" y="3427607"/>
            <a:ext cx="5333241" cy="2749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BCD5A09-918A-4249-8F18-8184CE3EB152}"/>
              </a:ext>
            </a:extLst>
          </p:cNvPr>
          <p:cNvSpPr txBox="1"/>
          <p:nvPr/>
        </p:nvSpPr>
        <p:spPr>
          <a:xfrm>
            <a:off x="2241183" y="180549"/>
            <a:ext cx="7709786" cy="661712"/>
          </a:xfrm>
          <a:prstGeom prst="rect">
            <a:avLst/>
          </a:prstGeom>
          <a:noFill/>
        </p:spPr>
        <p:txBody>
          <a:bodyPr wrap="none" lIns="45711" tIns="22856" rIns="45711" bIns="22856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tx2"/>
                </a:solidFill>
                <a:latin typeface="+mj-lt"/>
                <a:ea typeface="Lato" charset="0"/>
                <a:cs typeface="Lato" charset="0"/>
              </a:rPr>
              <a:t>Principal Component Analysis (PCA)</a:t>
            </a:r>
            <a:endParaRPr lang="id-ID" sz="4000" b="1" dirty="0">
              <a:solidFill>
                <a:schemeClr val="tx2"/>
              </a:solidFill>
              <a:latin typeface="+mj-lt"/>
              <a:ea typeface="Lato" charset="0"/>
              <a:cs typeface="Lato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E6F7DDE-1E6D-E741-A372-7F87FD6383B3}"/>
              </a:ext>
            </a:extLst>
          </p:cNvPr>
          <p:cNvSpPr/>
          <p:nvPr/>
        </p:nvSpPr>
        <p:spPr>
          <a:xfrm>
            <a:off x="5718037" y="902542"/>
            <a:ext cx="776519" cy="4571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670" tIns="22836" rIns="45670" bIns="22836" rtlCol="0" anchor="ctr"/>
          <a:lstStyle/>
          <a:p>
            <a:pPr algn="ctr"/>
            <a:endParaRPr lang="en-US" sz="900" dirty="0">
              <a:solidFill>
                <a:schemeClr val="accent2"/>
              </a:solidFill>
              <a:latin typeface="Lato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5200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8E3FED1-CA82-E949-9D83-39843DB6BE9B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155700" y="1226128"/>
            <a:ext cx="11036300" cy="5049982"/>
          </a:xfrm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en-US" sz="3200" dirty="0">
                <a:hlinkClick r:id="rId3"/>
              </a:rPr>
              <a:t>sklearn.linear_model.LogisticRegression()</a:t>
            </a:r>
            <a:endParaRPr lang="en-US" sz="3200" dirty="0"/>
          </a:p>
          <a:p>
            <a:r>
              <a:rPr lang="en-US" sz="3200" dirty="0"/>
              <a:t>Model used for prediction of the probability of occurrence of an event by fitting data to a logistic curve</a:t>
            </a:r>
          </a:p>
          <a:p>
            <a:r>
              <a:rPr lang="en-US" sz="3200" dirty="0"/>
              <a:t>Standard industry workhorse!</a:t>
            </a:r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pPr marL="0" indent="0">
              <a:buNone/>
            </a:pPr>
            <a:endParaRPr lang="en-US" sz="3200" dirty="0"/>
          </a:p>
          <a:p>
            <a:r>
              <a:rPr lang="en-US" sz="3200" dirty="0">
                <a:hlinkClick r:id="rId4"/>
              </a:rPr>
              <a:t>Chaining a PCA and a logistic regression</a:t>
            </a:r>
            <a:endParaRPr lang="en-US" sz="3200" dirty="0"/>
          </a:p>
        </p:txBody>
      </p:sp>
      <p:pic>
        <p:nvPicPr>
          <p:cNvPr id="3076" name="Picture 4" descr="Résultat de recherche d'images pour &quot;logistic regression&quot;">
            <a:extLst>
              <a:ext uri="{FF2B5EF4-FFF2-40B4-BE49-F238E27FC236}">
                <a16:creationId xmlns:a16="http://schemas.microsoft.com/office/drawing/2014/main" id="{BEE61CF8-BCCC-0646-8A3C-F337E6F870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47138" y="2760857"/>
            <a:ext cx="3825662" cy="2773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Résultat de recherche d'images pour &quot;logistic regression&quot;">
            <a:extLst>
              <a:ext uri="{FF2B5EF4-FFF2-40B4-BE49-F238E27FC236}">
                <a16:creationId xmlns:a16="http://schemas.microsoft.com/office/drawing/2014/main" id="{140106F8-672D-7240-8532-E64AEEF291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91582" y="3302050"/>
            <a:ext cx="4204490" cy="2253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23F2E92-F0F3-A946-8F3C-F2DD30BEC4EB}"/>
              </a:ext>
            </a:extLst>
          </p:cNvPr>
          <p:cNvSpPr txBox="1"/>
          <p:nvPr/>
        </p:nvSpPr>
        <p:spPr>
          <a:xfrm>
            <a:off x="4048470" y="180549"/>
            <a:ext cx="4095205" cy="661712"/>
          </a:xfrm>
          <a:prstGeom prst="rect">
            <a:avLst/>
          </a:prstGeom>
          <a:noFill/>
        </p:spPr>
        <p:txBody>
          <a:bodyPr wrap="none" lIns="45711" tIns="22856" rIns="45711" bIns="22856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tx2"/>
                </a:solidFill>
                <a:latin typeface="+mj-lt"/>
                <a:ea typeface="Lato" charset="0"/>
                <a:cs typeface="Lato" charset="0"/>
              </a:rPr>
              <a:t>Logistic Regression</a:t>
            </a:r>
            <a:endParaRPr lang="id-ID" sz="4000" b="1" dirty="0">
              <a:solidFill>
                <a:schemeClr val="tx2"/>
              </a:solidFill>
              <a:latin typeface="+mj-lt"/>
              <a:ea typeface="Lato" charset="0"/>
              <a:cs typeface="Lato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9E254E7-D9F7-9341-8920-C6B74AE8C035}"/>
              </a:ext>
            </a:extLst>
          </p:cNvPr>
          <p:cNvSpPr/>
          <p:nvPr/>
        </p:nvSpPr>
        <p:spPr>
          <a:xfrm>
            <a:off x="5718037" y="902542"/>
            <a:ext cx="776519" cy="4571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670" tIns="22836" rIns="45670" bIns="22836" rtlCol="0" anchor="ctr"/>
          <a:lstStyle/>
          <a:p>
            <a:pPr algn="ctr"/>
            <a:endParaRPr lang="en-US" sz="900" dirty="0">
              <a:solidFill>
                <a:schemeClr val="accent2"/>
              </a:solidFill>
              <a:latin typeface="Lato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0815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8E3FED1-CA82-E949-9D83-39843DB6BE9B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155700" y="1226126"/>
            <a:ext cx="11036300" cy="5029201"/>
          </a:xfrm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en-US" sz="3200" dirty="0">
                <a:hlinkClick r:id="rId3"/>
              </a:rPr>
              <a:t>sklearn.cluster.KMeans()</a:t>
            </a:r>
            <a:endParaRPr lang="en-US" sz="3200" dirty="0"/>
          </a:p>
          <a:p>
            <a:r>
              <a:rPr lang="en-US" sz="3200" dirty="0"/>
              <a:t>Find similarity groups in a data, called clusters</a:t>
            </a:r>
          </a:p>
          <a:p>
            <a:r>
              <a:rPr lang="en-US" sz="3200" dirty="0"/>
              <a:t>Randomize K points, </a:t>
            </a:r>
            <a:r>
              <a:rPr lang="en-US" sz="3200" dirty="0">
                <a:sym typeface="Wingdings" pitchFamily="2" charset="2"/>
              </a:rPr>
              <a:t>then </a:t>
            </a:r>
            <a:r>
              <a:rPr lang="en-US" sz="3200" dirty="0"/>
              <a:t>two-step iterative algorithm:</a:t>
            </a:r>
          </a:p>
          <a:p>
            <a:pPr lvl="1"/>
            <a:r>
              <a:rPr lang="en-US" sz="2800" dirty="0"/>
              <a:t>1. Cluster assignment step</a:t>
            </a:r>
          </a:p>
          <a:p>
            <a:pPr lvl="1"/>
            <a:r>
              <a:rPr lang="en-US" sz="2800" dirty="0"/>
              <a:t>2. Move centroid step.</a:t>
            </a:r>
          </a:p>
          <a:p>
            <a:endParaRPr lang="en-US" sz="3200" dirty="0"/>
          </a:p>
        </p:txBody>
      </p:sp>
      <p:pic>
        <p:nvPicPr>
          <p:cNvPr id="5122" name="Picture 2" descr="clustering in k means">
            <a:extLst>
              <a:ext uri="{FF2B5EF4-FFF2-40B4-BE49-F238E27FC236}">
                <a16:creationId xmlns:a16="http://schemas.microsoft.com/office/drawing/2014/main" id="{0B663117-5729-B046-9397-345E2FEE1E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08231" y="3927762"/>
            <a:ext cx="2322872" cy="228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Move centroid step in K means algorithim">
            <a:extLst>
              <a:ext uri="{FF2B5EF4-FFF2-40B4-BE49-F238E27FC236}">
                <a16:creationId xmlns:a16="http://schemas.microsoft.com/office/drawing/2014/main" id="{6B5CBB04-7140-2F41-8D89-D5EB346DD7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85723" y="3927762"/>
            <a:ext cx="2327958" cy="2327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205B901-92DF-8241-88A4-7C4C8E24E714}"/>
              </a:ext>
            </a:extLst>
          </p:cNvPr>
          <p:cNvSpPr txBox="1"/>
          <p:nvPr/>
        </p:nvSpPr>
        <p:spPr>
          <a:xfrm>
            <a:off x="2804700" y="180549"/>
            <a:ext cx="6582746" cy="661712"/>
          </a:xfrm>
          <a:prstGeom prst="rect">
            <a:avLst/>
          </a:prstGeom>
          <a:noFill/>
        </p:spPr>
        <p:txBody>
          <a:bodyPr wrap="none" lIns="45711" tIns="22856" rIns="45711" bIns="22856" rtlCol="0">
            <a:spAutoFit/>
          </a:bodyPr>
          <a:lstStyle/>
          <a:p>
            <a:pPr algn="ctr"/>
            <a:r>
              <a:rPr lang="en-US" sz="4000" b="1" dirty="0" err="1">
                <a:solidFill>
                  <a:schemeClr val="tx2"/>
                </a:solidFill>
                <a:latin typeface="+mj-lt"/>
                <a:ea typeface="Lato" charset="0"/>
                <a:cs typeface="Lato" charset="0"/>
              </a:rPr>
              <a:t>Kmeans</a:t>
            </a:r>
            <a:r>
              <a:rPr lang="en-US" sz="4000" b="1" dirty="0">
                <a:solidFill>
                  <a:schemeClr val="tx2"/>
                </a:solidFill>
                <a:latin typeface="+mj-lt"/>
                <a:ea typeface="Lato" charset="0"/>
                <a:cs typeface="Lato" charset="0"/>
              </a:rPr>
              <a:t> – Clustering algorithm</a:t>
            </a:r>
            <a:endParaRPr lang="id-ID" sz="4000" b="1" dirty="0">
              <a:solidFill>
                <a:schemeClr val="tx2"/>
              </a:solidFill>
              <a:latin typeface="+mj-lt"/>
              <a:ea typeface="Lato" charset="0"/>
              <a:cs typeface="Lato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5175ED1-2F6B-3646-B679-E5B68218F1FA}"/>
              </a:ext>
            </a:extLst>
          </p:cNvPr>
          <p:cNvSpPr/>
          <p:nvPr/>
        </p:nvSpPr>
        <p:spPr>
          <a:xfrm>
            <a:off x="5718037" y="902542"/>
            <a:ext cx="776519" cy="4571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670" tIns="22836" rIns="45670" bIns="22836" rtlCol="0" anchor="ctr"/>
          <a:lstStyle/>
          <a:p>
            <a:pPr algn="ctr"/>
            <a:endParaRPr lang="en-US" sz="900" dirty="0">
              <a:solidFill>
                <a:schemeClr val="accent2"/>
              </a:solidFill>
              <a:latin typeface="Lato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3786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8E3FED1-CA82-E949-9D83-39843DB6BE9B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19545" y="1620981"/>
            <a:ext cx="11672455" cy="45559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/>
              <a:t>Open </a:t>
            </a:r>
            <a:r>
              <a:rPr lang="en-US" sz="4000" b="1" dirty="0" err="1"/>
              <a:t>DSLab</a:t>
            </a:r>
            <a:r>
              <a:rPr lang="en-US" sz="4000" b="1" dirty="0"/>
              <a:t> Week 1</a:t>
            </a:r>
            <a:r>
              <a:rPr lang="en-US" sz="4000" dirty="0"/>
              <a:t> </a:t>
            </a:r>
            <a:r>
              <a:rPr lang="en-US" sz="4000" dirty="0" err="1"/>
              <a:t>Jupyter</a:t>
            </a:r>
            <a:r>
              <a:rPr lang="en-US" sz="4000" dirty="0"/>
              <a:t> notebooks in </a:t>
            </a:r>
            <a:r>
              <a:rPr lang="en-US" sz="4000" dirty="0" err="1"/>
              <a:t>Renku</a:t>
            </a:r>
            <a:endParaRPr lang="en-US" sz="4000" dirty="0"/>
          </a:p>
          <a:p>
            <a:pPr marL="0" indent="0">
              <a:buNone/>
            </a:pPr>
            <a:endParaRPr lang="en-US" sz="900" dirty="0"/>
          </a:p>
          <a:p>
            <a:pPr marL="971550" lvl="1" indent="-514350">
              <a:buFont typeface="+mj-lt"/>
              <a:buAutoNum type="arabicPeriod"/>
            </a:pPr>
            <a:r>
              <a:rPr lang="en-US" sz="3600" dirty="0"/>
              <a:t>./notebooks/DSLab_week1-2.ipynb</a:t>
            </a:r>
          </a:p>
          <a:p>
            <a:pPr marL="1428750" lvl="2" indent="-514350">
              <a:buFont typeface="+mj-lt"/>
              <a:buAutoNum type="alphaLcPeriod"/>
            </a:pPr>
            <a:r>
              <a:rPr lang="en-US" sz="3200" dirty="0"/>
              <a:t>NumPy arrays &amp; Matplotlib</a:t>
            </a:r>
          </a:p>
          <a:p>
            <a:pPr marL="914400" lvl="2" indent="0">
              <a:buNone/>
            </a:pPr>
            <a:endParaRPr lang="en-US" sz="1600" dirty="0"/>
          </a:p>
          <a:p>
            <a:pPr marL="971550" lvl="1" indent="-514350">
              <a:buFont typeface="+mj-lt"/>
              <a:buAutoNum type="arabicPeriod"/>
            </a:pPr>
            <a:r>
              <a:rPr lang="en-US" sz="3600" dirty="0"/>
              <a:t>./notebooks/DSLab_week1-3.ipynb</a:t>
            </a:r>
          </a:p>
          <a:p>
            <a:pPr marL="1428750" lvl="2" indent="-514350">
              <a:buFont typeface="+mj-lt"/>
              <a:buAutoNum type="alphaLcPeriod"/>
            </a:pPr>
            <a:r>
              <a:rPr lang="en-US" sz="3200" dirty="0"/>
              <a:t>Getting familiar with Pandas</a:t>
            </a:r>
          </a:p>
          <a:p>
            <a:pPr marL="1428750" lvl="2" indent="-514350">
              <a:buFont typeface="+mj-lt"/>
              <a:buAutoNum type="alphaLcPeriod"/>
            </a:pPr>
            <a:r>
              <a:rPr lang="en-US" sz="3200" dirty="0"/>
              <a:t>Simple Machine Learning problems</a:t>
            </a:r>
          </a:p>
          <a:p>
            <a:pPr marL="0" indent="0">
              <a:buNone/>
            </a:pPr>
            <a:endParaRPr lang="en-US" sz="4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A5D4D5-6EF5-EB42-946E-FE41A4E3E375}"/>
              </a:ext>
            </a:extLst>
          </p:cNvPr>
          <p:cNvSpPr txBox="1"/>
          <p:nvPr/>
        </p:nvSpPr>
        <p:spPr>
          <a:xfrm>
            <a:off x="2760968" y="180549"/>
            <a:ext cx="6670206" cy="661712"/>
          </a:xfrm>
          <a:prstGeom prst="rect">
            <a:avLst/>
          </a:prstGeom>
          <a:noFill/>
        </p:spPr>
        <p:txBody>
          <a:bodyPr wrap="none" lIns="45711" tIns="22856" rIns="45711" bIns="22856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tx2"/>
                </a:solidFill>
                <a:latin typeface="+mj-lt"/>
                <a:ea typeface="Lato" charset="0"/>
                <a:cs typeface="Lato" charset="0"/>
              </a:rPr>
              <a:t>Exercises … a bit harder/longer</a:t>
            </a:r>
            <a:endParaRPr lang="id-ID" sz="4000" b="1" dirty="0">
              <a:solidFill>
                <a:schemeClr val="tx2"/>
              </a:solidFill>
              <a:latin typeface="+mj-lt"/>
              <a:ea typeface="Lato" charset="0"/>
              <a:cs typeface="Lato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B50BA32-2D17-BA42-8102-B4A1786DCEAE}"/>
              </a:ext>
            </a:extLst>
          </p:cNvPr>
          <p:cNvSpPr/>
          <p:nvPr/>
        </p:nvSpPr>
        <p:spPr>
          <a:xfrm>
            <a:off x="5718037" y="902542"/>
            <a:ext cx="776519" cy="4571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670" tIns="22836" rIns="45670" bIns="22836" rtlCol="0" anchor="ctr"/>
          <a:lstStyle/>
          <a:p>
            <a:pPr algn="ctr"/>
            <a:endParaRPr lang="en-US" sz="900" dirty="0">
              <a:solidFill>
                <a:schemeClr val="accent2"/>
              </a:solidFill>
              <a:latin typeface="Lato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4994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3175" y="0"/>
            <a:ext cx="12188825" cy="6330453"/>
          </a:xfrm>
          <a:prstGeom prst="rect">
            <a:avLst/>
          </a:prstGeom>
          <a:gradFill flip="none" rotWithShape="1">
            <a:gsLst>
              <a:gs pos="22000">
                <a:srgbClr val="001334">
                  <a:alpha val="90000"/>
                </a:srgbClr>
              </a:gs>
              <a:gs pos="88000">
                <a:srgbClr val="002060">
                  <a:alpha val="78000"/>
                </a:srgbClr>
              </a:gs>
            </a:gsLst>
            <a:lin ang="3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3" name="AutoShape 5"/>
          <p:cNvSpPr>
            <a:spLocks/>
          </p:cNvSpPr>
          <p:nvPr/>
        </p:nvSpPr>
        <p:spPr bwMode="auto">
          <a:xfrm>
            <a:off x="1575668" y="232086"/>
            <a:ext cx="9073662" cy="19939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5395" tIns="25395" rIns="25395" bIns="25395" anchor="ctr"/>
          <a:lstStyle/>
          <a:p>
            <a:pPr algn="ctr">
              <a:defRPr/>
            </a:pPr>
            <a:r>
              <a:rPr lang="es-ES" sz="6000" dirty="0" err="1">
                <a:solidFill>
                  <a:schemeClr val="bg1"/>
                </a:solidFill>
                <a:latin typeface="+mj-lt"/>
                <a:cs typeface="Lato Regular"/>
              </a:rPr>
              <a:t>Thank</a:t>
            </a:r>
            <a:r>
              <a:rPr lang="es-ES" sz="6000" dirty="0">
                <a:solidFill>
                  <a:schemeClr val="bg1"/>
                </a:solidFill>
                <a:latin typeface="+mj-lt"/>
                <a:cs typeface="Lato Regular"/>
              </a:rPr>
              <a:t> </a:t>
            </a:r>
            <a:r>
              <a:rPr lang="es-ES" sz="6000" dirty="0" err="1">
                <a:solidFill>
                  <a:schemeClr val="bg1"/>
                </a:solidFill>
                <a:latin typeface="+mj-lt"/>
                <a:cs typeface="Lato Regular"/>
              </a:rPr>
              <a:t>you</a:t>
            </a:r>
            <a:r>
              <a:rPr lang="es-ES" sz="6000" dirty="0">
                <a:solidFill>
                  <a:schemeClr val="bg1"/>
                </a:solidFill>
                <a:latin typeface="+mj-lt"/>
                <a:cs typeface="Lato Regular"/>
              </a:rPr>
              <a:t>!</a:t>
            </a:r>
          </a:p>
        </p:txBody>
      </p:sp>
      <p:sp>
        <p:nvSpPr>
          <p:cNvPr id="10" name="Freeform 767"/>
          <p:cNvSpPr>
            <a:spLocks noChangeArrowheads="1"/>
          </p:cNvSpPr>
          <p:nvPr/>
        </p:nvSpPr>
        <p:spPr bwMode="auto">
          <a:xfrm>
            <a:off x="5115938" y="4477031"/>
            <a:ext cx="1750037" cy="2389757"/>
          </a:xfrm>
          <a:custGeom>
            <a:avLst/>
            <a:gdLst>
              <a:gd name="T0" fmla="*/ 3435 w 4621"/>
              <a:gd name="T1" fmla="*/ 4364 h 6311"/>
              <a:gd name="T2" fmla="*/ 3435 w 4621"/>
              <a:gd name="T3" fmla="*/ 4364 h 6311"/>
              <a:gd name="T4" fmla="*/ 3807 w 4621"/>
              <a:gd name="T5" fmla="*/ 2758 h 6311"/>
              <a:gd name="T6" fmla="*/ 4223 w 4621"/>
              <a:gd name="T7" fmla="*/ 1830 h 6311"/>
              <a:gd name="T8" fmla="*/ 4568 w 4621"/>
              <a:gd name="T9" fmla="*/ 1075 h 6311"/>
              <a:gd name="T10" fmla="*/ 3922 w 4621"/>
              <a:gd name="T11" fmla="*/ 1702 h 6311"/>
              <a:gd name="T12" fmla="*/ 3410 w 4621"/>
              <a:gd name="T13" fmla="*/ 2150 h 6311"/>
              <a:gd name="T14" fmla="*/ 3608 w 4621"/>
              <a:gd name="T15" fmla="*/ 1299 h 6311"/>
              <a:gd name="T16" fmla="*/ 3698 w 4621"/>
              <a:gd name="T17" fmla="*/ 307 h 6311"/>
              <a:gd name="T18" fmla="*/ 3192 w 4621"/>
              <a:gd name="T19" fmla="*/ 1356 h 6311"/>
              <a:gd name="T20" fmla="*/ 2834 w 4621"/>
              <a:gd name="T21" fmla="*/ 1887 h 6311"/>
              <a:gd name="T22" fmla="*/ 2726 w 4621"/>
              <a:gd name="T23" fmla="*/ 1030 h 6311"/>
              <a:gd name="T24" fmla="*/ 2566 w 4621"/>
              <a:gd name="T25" fmla="*/ 6 h 6311"/>
              <a:gd name="T26" fmla="*/ 2304 w 4621"/>
              <a:gd name="T27" fmla="*/ 960 h 6311"/>
              <a:gd name="T28" fmla="*/ 2297 w 4621"/>
              <a:gd name="T29" fmla="*/ 1856 h 6311"/>
              <a:gd name="T30" fmla="*/ 1862 w 4621"/>
              <a:gd name="T31" fmla="*/ 979 h 6311"/>
              <a:gd name="T32" fmla="*/ 1337 w 4621"/>
              <a:gd name="T33" fmla="*/ 281 h 6311"/>
              <a:gd name="T34" fmla="*/ 1600 w 4621"/>
              <a:gd name="T35" fmla="*/ 1689 h 6311"/>
              <a:gd name="T36" fmla="*/ 1677 w 4621"/>
              <a:gd name="T37" fmla="*/ 2720 h 6311"/>
              <a:gd name="T38" fmla="*/ 915 w 4621"/>
              <a:gd name="T39" fmla="*/ 2585 h 6311"/>
              <a:gd name="T40" fmla="*/ 147 w 4621"/>
              <a:gd name="T41" fmla="*/ 2540 h 6311"/>
              <a:gd name="T42" fmla="*/ 153 w 4621"/>
              <a:gd name="T43" fmla="*/ 2848 h 6311"/>
              <a:gd name="T44" fmla="*/ 608 w 4621"/>
              <a:gd name="T45" fmla="*/ 3020 h 6311"/>
              <a:gd name="T46" fmla="*/ 1382 w 4621"/>
              <a:gd name="T47" fmla="*/ 3686 h 6311"/>
              <a:gd name="T48" fmla="*/ 1990 w 4621"/>
              <a:gd name="T49" fmla="*/ 4313 h 6311"/>
              <a:gd name="T50" fmla="*/ 2086 w 4621"/>
              <a:gd name="T51" fmla="*/ 5420 h 6311"/>
              <a:gd name="T52" fmla="*/ 2080 w 4621"/>
              <a:gd name="T53" fmla="*/ 6310 h 6311"/>
              <a:gd name="T54" fmla="*/ 3333 w 4621"/>
              <a:gd name="T55" fmla="*/ 6310 h 6311"/>
              <a:gd name="T56" fmla="*/ 3435 w 4621"/>
              <a:gd name="T57" fmla="*/ 4364 h 63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4621" h="6311">
                <a:moveTo>
                  <a:pt x="3435" y="4364"/>
                </a:moveTo>
                <a:lnTo>
                  <a:pt x="3435" y="4364"/>
                </a:lnTo>
                <a:cubicBezTo>
                  <a:pt x="3794" y="3641"/>
                  <a:pt x="3730" y="3161"/>
                  <a:pt x="3807" y="2758"/>
                </a:cubicBezTo>
                <a:cubicBezTo>
                  <a:pt x="3884" y="2355"/>
                  <a:pt x="4108" y="1996"/>
                  <a:pt x="4223" y="1830"/>
                </a:cubicBezTo>
                <a:cubicBezTo>
                  <a:pt x="4363" y="1631"/>
                  <a:pt x="4620" y="1196"/>
                  <a:pt x="4568" y="1075"/>
                </a:cubicBezTo>
                <a:cubicBezTo>
                  <a:pt x="4466" y="832"/>
                  <a:pt x="4140" y="1395"/>
                  <a:pt x="3922" y="1702"/>
                </a:cubicBezTo>
                <a:cubicBezTo>
                  <a:pt x="3698" y="2003"/>
                  <a:pt x="3487" y="2163"/>
                  <a:pt x="3410" y="2150"/>
                </a:cubicBezTo>
                <a:cubicBezTo>
                  <a:pt x="3340" y="2131"/>
                  <a:pt x="3493" y="1696"/>
                  <a:pt x="3608" y="1299"/>
                </a:cubicBezTo>
                <a:cubicBezTo>
                  <a:pt x="3800" y="646"/>
                  <a:pt x="3909" y="358"/>
                  <a:pt x="3698" y="307"/>
                </a:cubicBezTo>
                <a:cubicBezTo>
                  <a:pt x="3442" y="249"/>
                  <a:pt x="3333" y="966"/>
                  <a:pt x="3192" y="1356"/>
                </a:cubicBezTo>
                <a:cubicBezTo>
                  <a:pt x="3058" y="1715"/>
                  <a:pt x="2968" y="1900"/>
                  <a:pt x="2834" y="1887"/>
                </a:cubicBezTo>
                <a:cubicBezTo>
                  <a:pt x="2776" y="1881"/>
                  <a:pt x="2739" y="1606"/>
                  <a:pt x="2726" y="1030"/>
                </a:cubicBezTo>
                <a:cubicBezTo>
                  <a:pt x="2713" y="185"/>
                  <a:pt x="2694" y="0"/>
                  <a:pt x="2566" y="6"/>
                </a:cubicBezTo>
                <a:cubicBezTo>
                  <a:pt x="2265" y="19"/>
                  <a:pt x="2323" y="524"/>
                  <a:pt x="2304" y="960"/>
                </a:cubicBezTo>
                <a:cubicBezTo>
                  <a:pt x="2291" y="1395"/>
                  <a:pt x="2336" y="1843"/>
                  <a:pt x="2297" y="1856"/>
                </a:cubicBezTo>
                <a:cubicBezTo>
                  <a:pt x="2137" y="1932"/>
                  <a:pt x="2022" y="1382"/>
                  <a:pt x="1862" y="979"/>
                </a:cubicBezTo>
                <a:cubicBezTo>
                  <a:pt x="1702" y="582"/>
                  <a:pt x="1587" y="19"/>
                  <a:pt x="1337" y="281"/>
                </a:cubicBezTo>
                <a:cubicBezTo>
                  <a:pt x="1165" y="467"/>
                  <a:pt x="1408" y="1222"/>
                  <a:pt x="1600" y="1689"/>
                </a:cubicBezTo>
                <a:cubicBezTo>
                  <a:pt x="1785" y="2150"/>
                  <a:pt x="1869" y="2527"/>
                  <a:pt x="1677" y="2720"/>
                </a:cubicBezTo>
                <a:cubicBezTo>
                  <a:pt x="1408" y="2982"/>
                  <a:pt x="1229" y="2783"/>
                  <a:pt x="915" y="2585"/>
                </a:cubicBezTo>
                <a:cubicBezTo>
                  <a:pt x="595" y="2387"/>
                  <a:pt x="294" y="2374"/>
                  <a:pt x="147" y="2540"/>
                </a:cubicBezTo>
                <a:cubicBezTo>
                  <a:pt x="0" y="2713"/>
                  <a:pt x="70" y="2879"/>
                  <a:pt x="153" y="2848"/>
                </a:cubicBezTo>
                <a:cubicBezTo>
                  <a:pt x="237" y="2816"/>
                  <a:pt x="352" y="2854"/>
                  <a:pt x="608" y="3020"/>
                </a:cubicBezTo>
                <a:cubicBezTo>
                  <a:pt x="864" y="3187"/>
                  <a:pt x="998" y="3462"/>
                  <a:pt x="1382" y="3686"/>
                </a:cubicBezTo>
                <a:cubicBezTo>
                  <a:pt x="1772" y="3910"/>
                  <a:pt x="1881" y="4044"/>
                  <a:pt x="1990" y="4313"/>
                </a:cubicBezTo>
                <a:cubicBezTo>
                  <a:pt x="2099" y="4582"/>
                  <a:pt x="2086" y="5420"/>
                  <a:pt x="2086" y="5420"/>
                </a:cubicBezTo>
                <a:cubicBezTo>
                  <a:pt x="2086" y="5715"/>
                  <a:pt x="2086" y="6009"/>
                  <a:pt x="2080" y="6310"/>
                </a:cubicBezTo>
                <a:cubicBezTo>
                  <a:pt x="3333" y="6310"/>
                  <a:pt x="3333" y="6310"/>
                  <a:pt x="3333" y="6310"/>
                </a:cubicBezTo>
                <a:cubicBezTo>
                  <a:pt x="3378" y="5126"/>
                  <a:pt x="3435" y="4364"/>
                  <a:pt x="3435" y="4364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900"/>
          </a:p>
        </p:txBody>
      </p:sp>
      <p:sp>
        <p:nvSpPr>
          <p:cNvPr id="11" name="Freeform 768"/>
          <p:cNvSpPr>
            <a:spLocks noChangeArrowheads="1"/>
          </p:cNvSpPr>
          <p:nvPr/>
        </p:nvSpPr>
        <p:spPr bwMode="auto">
          <a:xfrm>
            <a:off x="3486711" y="3811455"/>
            <a:ext cx="1788444" cy="1417822"/>
          </a:xfrm>
          <a:custGeom>
            <a:avLst/>
            <a:gdLst>
              <a:gd name="T0" fmla="*/ 2771 w 4724"/>
              <a:gd name="T1" fmla="*/ 0 h 3745"/>
              <a:gd name="T2" fmla="*/ 2771 w 4724"/>
              <a:gd name="T3" fmla="*/ 0 h 3745"/>
              <a:gd name="T4" fmla="*/ 1651 w 4724"/>
              <a:gd name="T5" fmla="*/ 198 h 3745"/>
              <a:gd name="T6" fmla="*/ 614 w 4724"/>
              <a:gd name="T7" fmla="*/ 2439 h 3745"/>
              <a:gd name="T8" fmla="*/ 2112 w 4724"/>
              <a:gd name="T9" fmla="*/ 3303 h 3745"/>
              <a:gd name="T10" fmla="*/ 2566 w 4724"/>
              <a:gd name="T11" fmla="*/ 3258 h 3745"/>
              <a:gd name="T12" fmla="*/ 4090 w 4724"/>
              <a:gd name="T13" fmla="*/ 3744 h 3745"/>
              <a:gd name="T14" fmla="*/ 4416 w 4724"/>
              <a:gd name="T15" fmla="*/ 3725 h 3745"/>
              <a:gd name="T16" fmla="*/ 3622 w 4724"/>
              <a:gd name="T17" fmla="*/ 2829 h 3745"/>
              <a:gd name="T18" fmla="*/ 4358 w 4724"/>
              <a:gd name="T19" fmla="*/ 1159 h 3745"/>
              <a:gd name="T20" fmla="*/ 2771 w 4724"/>
              <a:gd name="T21" fmla="*/ 0 h 37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724" h="3745">
                <a:moveTo>
                  <a:pt x="2771" y="0"/>
                </a:moveTo>
                <a:lnTo>
                  <a:pt x="2771" y="0"/>
                </a:lnTo>
                <a:cubicBezTo>
                  <a:pt x="2349" y="0"/>
                  <a:pt x="1933" y="103"/>
                  <a:pt x="1651" y="198"/>
                </a:cubicBezTo>
                <a:cubicBezTo>
                  <a:pt x="928" y="454"/>
                  <a:pt x="0" y="1274"/>
                  <a:pt x="614" y="2439"/>
                </a:cubicBezTo>
                <a:cubicBezTo>
                  <a:pt x="998" y="3168"/>
                  <a:pt x="1664" y="3303"/>
                  <a:pt x="2112" y="3303"/>
                </a:cubicBezTo>
                <a:cubicBezTo>
                  <a:pt x="2381" y="3303"/>
                  <a:pt x="2566" y="3258"/>
                  <a:pt x="2566" y="3258"/>
                </a:cubicBezTo>
                <a:cubicBezTo>
                  <a:pt x="3014" y="3674"/>
                  <a:pt x="3693" y="3744"/>
                  <a:pt x="4090" y="3744"/>
                </a:cubicBezTo>
                <a:cubicBezTo>
                  <a:pt x="4288" y="3744"/>
                  <a:pt x="4416" y="3725"/>
                  <a:pt x="4416" y="3725"/>
                </a:cubicBezTo>
                <a:cubicBezTo>
                  <a:pt x="3347" y="3072"/>
                  <a:pt x="3622" y="2829"/>
                  <a:pt x="3622" y="2829"/>
                </a:cubicBezTo>
                <a:cubicBezTo>
                  <a:pt x="3622" y="2829"/>
                  <a:pt x="4723" y="2637"/>
                  <a:pt x="4358" y="1159"/>
                </a:cubicBezTo>
                <a:cubicBezTo>
                  <a:pt x="4141" y="250"/>
                  <a:pt x="3443" y="0"/>
                  <a:pt x="2771" y="0"/>
                </a:cubicBezTo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900"/>
          </a:p>
        </p:txBody>
      </p:sp>
      <p:sp>
        <p:nvSpPr>
          <p:cNvPr id="12" name="Freeform 769"/>
          <p:cNvSpPr>
            <a:spLocks noChangeArrowheads="1"/>
          </p:cNvSpPr>
          <p:nvPr/>
        </p:nvSpPr>
        <p:spPr bwMode="auto">
          <a:xfrm>
            <a:off x="3688189" y="2136539"/>
            <a:ext cx="2855499" cy="2438188"/>
          </a:xfrm>
          <a:custGeom>
            <a:avLst/>
            <a:gdLst>
              <a:gd name="T0" fmla="*/ 4653 w 7540"/>
              <a:gd name="T1" fmla="*/ 0 h 6439"/>
              <a:gd name="T2" fmla="*/ 4653 w 7540"/>
              <a:gd name="T3" fmla="*/ 0 h 6439"/>
              <a:gd name="T4" fmla="*/ 3014 w 7540"/>
              <a:gd name="T5" fmla="*/ 454 h 6439"/>
              <a:gd name="T6" fmla="*/ 1408 w 7540"/>
              <a:gd name="T7" fmla="*/ 4684 h 6439"/>
              <a:gd name="T8" fmla="*/ 3200 w 7540"/>
              <a:gd name="T9" fmla="*/ 5823 h 6439"/>
              <a:gd name="T10" fmla="*/ 4166 w 7540"/>
              <a:gd name="T11" fmla="*/ 5497 h 6439"/>
              <a:gd name="T12" fmla="*/ 4307 w 7540"/>
              <a:gd name="T13" fmla="*/ 5471 h 6439"/>
              <a:gd name="T14" fmla="*/ 4870 w 7540"/>
              <a:gd name="T15" fmla="*/ 6438 h 6439"/>
              <a:gd name="T16" fmla="*/ 5517 w 7540"/>
              <a:gd name="T17" fmla="*/ 4793 h 6439"/>
              <a:gd name="T18" fmla="*/ 6765 w 7540"/>
              <a:gd name="T19" fmla="*/ 1484 h 6439"/>
              <a:gd name="T20" fmla="*/ 4653 w 7540"/>
              <a:gd name="T21" fmla="*/ 0 h 64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7540" h="6439">
                <a:moveTo>
                  <a:pt x="4653" y="0"/>
                </a:moveTo>
                <a:lnTo>
                  <a:pt x="4653" y="0"/>
                </a:lnTo>
                <a:cubicBezTo>
                  <a:pt x="4051" y="0"/>
                  <a:pt x="3456" y="198"/>
                  <a:pt x="3014" y="454"/>
                </a:cubicBezTo>
                <a:cubicBezTo>
                  <a:pt x="1978" y="1062"/>
                  <a:pt x="0" y="2745"/>
                  <a:pt x="1408" y="4684"/>
                </a:cubicBezTo>
                <a:cubicBezTo>
                  <a:pt x="2061" y="5580"/>
                  <a:pt x="2701" y="5823"/>
                  <a:pt x="3200" y="5823"/>
                </a:cubicBezTo>
                <a:cubicBezTo>
                  <a:pt x="3776" y="5823"/>
                  <a:pt x="4166" y="5497"/>
                  <a:pt x="4166" y="5497"/>
                </a:cubicBezTo>
                <a:cubicBezTo>
                  <a:pt x="4166" y="5497"/>
                  <a:pt x="4224" y="5471"/>
                  <a:pt x="4307" y="5471"/>
                </a:cubicBezTo>
                <a:cubicBezTo>
                  <a:pt x="4486" y="5471"/>
                  <a:pt x="4781" y="5599"/>
                  <a:pt x="4870" y="6438"/>
                </a:cubicBezTo>
                <a:cubicBezTo>
                  <a:pt x="4870" y="6438"/>
                  <a:pt x="5721" y="5363"/>
                  <a:pt x="5517" y="4793"/>
                </a:cubicBezTo>
                <a:cubicBezTo>
                  <a:pt x="5517" y="4793"/>
                  <a:pt x="7539" y="3411"/>
                  <a:pt x="6765" y="1484"/>
                </a:cubicBezTo>
                <a:cubicBezTo>
                  <a:pt x="6317" y="377"/>
                  <a:pt x="5478" y="0"/>
                  <a:pt x="4653" y="0"/>
                </a:cubicBezTo>
              </a:path>
            </a:pathLst>
          </a:custGeom>
          <a:solidFill>
            <a:schemeClr val="accent2">
              <a:alpha val="80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900"/>
          </a:p>
        </p:txBody>
      </p:sp>
      <p:sp>
        <p:nvSpPr>
          <p:cNvPr id="13" name="Freeform 770"/>
          <p:cNvSpPr>
            <a:spLocks noChangeArrowheads="1"/>
          </p:cNvSpPr>
          <p:nvPr/>
        </p:nvSpPr>
        <p:spPr bwMode="auto">
          <a:xfrm>
            <a:off x="5104087" y="2347212"/>
            <a:ext cx="2127430" cy="2007330"/>
          </a:xfrm>
          <a:custGeom>
            <a:avLst/>
            <a:gdLst>
              <a:gd name="T0" fmla="*/ 3040 w 5620"/>
              <a:gd name="T1" fmla="*/ 0 h 5300"/>
              <a:gd name="T2" fmla="*/ 3040 w 5620"/>
              <a:gd name="T3" fmla="*/ 0 h 5300"/>
              <a:gd name="T4" fmla="*/ 1459 w 5620"/>
              <a:gd name="T5" fmla="*/ 378 h 5300"/>
              <a:gd name="T6" fmla="*/ 576 w 5620"/>
              <a:gd name="T7" fmla="*/ 2873 h 5300"/>
              <a:gd name="T8" fmla="*/ 2739 w 5620"/>
              <a:gd name="T9" fmla="*/ 4505 h 5300"/>
              <a:gd name="T10" fmla="*/ 2758 w 5620"/>
              <a:gd name="T11" fmla="*/ 4505 h 5300"/>
              <a:gd name="T12" fmla="*/ 2349 w 5620"/>
              <a:gd name="T13" fmla="*/ 5299 h 5300"/>
              <a:gd name="T14" fmla="*/ 5516 w 5620"/>
              <a:gd name="T15" fmla="*/ 2118 h 5300"/>
              <a:gd name="T16" fmla="*/ 3040 w 5620"/>
              <a:gd name="T17" fmla="*/ 0 h 53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620" h="5300">
                <a:moveTo>
                  <a:pt x="3040" y="0"/>
                </a:moveTo>
                <a:lnTo>
                  <a:pt x="3040" y="0"/>
                </a:lnTo>
                <a:cubicBezTo>
                  <a:pt x="2483" y="0"/>
                  <a:pt x="1913" y="134"/>
                  <a:pt x="1459" y="378"/>
                </a:cubicBezTo>
                <a:cubicBezTo>
                  <a:pt x="0" y="1152"/>
                  <a:pt x="576" y="2873"/>
                  <a:pt x="576" y="2873"/>
                </a:cubicBezTo>
                <a:cubicBezTo>
                  <a:pt x="857" y="4461"/>
                  <a:pt x="2540" y="4505"/>
                  <a:pt x="2739" y="4505"/>
                </a:cubicBezTo>
                <a:cubicBezTo>
                  <a:pt x="2752" y="4505"/>
                  <a:pt x="2758" y="4505"/>
                  <a:pt x="2758" y="4505"/>
                </a:cubicBezTo>
                <a:cubicBezTo>
                  <a:pt x="2688" y="4858"/>
                  <a:pt x="2349" y="5299"/>
                  <a:pt x="2349" y="5299"/>
                </a:cubicBezTo>
                <a:cubicBezTo>
                  <a:pt x="2617" y="5299"/>
                  <a:pt x="5619" y="4294"/>
                  <a:pt x="5516" y="2118"/>
                </a:cubicBezTo>
                <a:cubicBezTo>
                  <a:pt x="5440" y="627"/>
                  <a:pt x="4249" y="0"/>
                  <a:pt x="3040" y="0"/>
                </a:cubicBezTo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900"/>
          </a:p>
        </p:txBody>
      </p:sp>
      <p:sp>
        <p:nvSpPr>
          <p:cNvPr id="14" name="Freeform 771"/>
          <p:cNvSpPr>
            <a:spLocks noChangeArrowheads="1"/>
          </p:cNvSpPr>
          <p:nvPr/>
        </p:nvSpPr>
        <p:spPr bwMode="auto">
          <a:xfrm>
            <a:off x="6273004" y="3140203"/>
            <a:ext cx="1917025" cy="1434523"/>
          </a:xfrm>
          <a:custGeom>
            <a:avLst/>
            <a:gdLst>
              <a:gd name="T0" fmla="*/ 2279 w 5064"/>
              <a:gd name="T1" fmla="*/ 0 h 3789"/>
              <a:gd name="T2" fmla="*/ 2279 w 5064"/>
              <a:gd name="T3" fmla="*/ 0 h 3789"/>
              <a:gd name="T4" fmla="*/ 1210 w 5064"/>
              <a:gd name="T5" fmla="*/ 3123 h 3789"/>
              <a:gd name="T6" fmla="*/ 692 w 5064"/>
              <a:gd name="T7" fmla="*/ 3532 h 3789"/>
              <a:gd name="T8" fmla="*/ 2112 w 5064"/>
              <a:gd name="T9" fmla="*/ 3788 h 3789"/>
              <a:gd name="T10" fmla="*/ 3373 w 5064"/>
              <a:gd name="T11" fmla="*/ 3570 h 3789"/>
              <a:gd name="T12" fmla="*/ 4717 w 5064"/>
              <a:gd name="T13" fmla="*/ 2445 h 3789"/>
              <a:gd name="T14" fmla="*/ 2426 w 5064"/>
              <a:gd name="T15" fmla="*/ 7 h 3789"/>
              <a:gd name="T16" fmla="*/ 2279 w 5064"/>
              <a:gd name="T17" fmla="*/ 0 h 37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064" h="3789">
                <a:moveTo>
                  <a:pt x="2279" y="0"/>
                </a:moveTo>
                <a:lnTo>
                  <a:pt x="2279" y="0"/>
                </a:lnTo>
                <a:cubicBezTo>
                  <a:pt x="167" y="0"/>
                  <a:pt x="0" y="2285"/>
                  <a:pt x="1210" y="3123"/>
                </a:cubicBezTo>
                <a:cubicBezTo>
                  <a:pt x="1210" y="3123"/>
                  <a:pt x="1005" y="3494"/>
                  <a:pt x="692" y="3532"/>
                </a:cubicBezTo>
                <a:cubicBezTo>
                  <a:pt x="692" y="3532"/>
                  <a:pt x="1293" y="3788"/>
                  <a:pt x="2112" y="3788"/>
                </a:cubicBezTo>
                <a:cubicBezTo>
                  <a:pt x="2496" y="3788"/>
                  <a:pt x="2931" y="3730"/>
                  <a:pt x="3373" y="3570"/>
                </a:cubicBezTo>
                <a:cubicBezTo>
                  <a:pt x="3373" y="3570"/>
                  <a:pt x="4378" y="3327"/>
                  <a:pt x="4717" y="2445"/>
                </a:cubicBezTo>
                <a:cubicBezTo>
                  <a:pt x="5063" y="1562"/>
                  <a:pt x="4672" y="109"/>
                  <a:pt x="2426" y="7"/>
                </a:cubicBezTo>
                <a:cubicBezTo>
                  <a:pt x="2375" y="7"/>
                  <a:pt x="2330" y="0"/>
                  <a:pt x="2279" y="0"/>
                </a:cubicBezTo>
              </a:path>
            </a:pathLst>
          </a:custGeom>
          <a:solidFill>
            <a:schemeClr val="accent4">
              <a:alpha val="80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900"/>
          </a:p>
        </p:txBody>
      </p:sp>
      <p:sp>
        <p:nvSpPr>
          <p:cNvPr id="15" name="Freeform 772"/>
          <p:cNvSpPr>
            <a:spLocks noChangeArrowheads="1"/>
          </p:cNvSpPr>
          <p:nvPr/>
        </p:nvSpPr>
        <p:spPr bwMode="auto">
          <a:xfrm>
            <a:off x="6894065" y="4074263"/>
            <a:ext cx="1210665" cy="945215"/>
          </a:xfrm>
          <a:custGeom>
            <a:avLst/>
            <a:gdLst>
              <a:gd name="T0" fmla="*/ 1293 w 3195"/>
              <a:gd name="T1" fmla="*/ 0 h 2497"/>
              <a:gd name="T2" fmla="*/ 1293 w 3195"/>
              <a:gd name="T3" fmla="*/ 0 h 2497"/>
              <a:gd name="T4" fmla="*/ 262 w 3195"/>
              <a:gd name="T5" fmla="*/ 711 h 2497"/>
              <a:gd name="T6" fmla="*/ 474 w 3195"/>
              <a:gd name="T7" fmla="*/ 1856 h 2497"/>
              <a:gd name="T8" fmla="*/ 77 w 3195"/>
              <a:gd name="T9" fmla="*/ 2067 h 2497"/>
              <a:gd name="T10" fmla="*/ 1350 w 3195"/>
              <a:gd name="T11" fmla="*/ 2496 h 2497"/>
              <a:gd name="T12" fmla="*/ 2221 w 3195"/>
              <a:gd name="T13" fmla="*/ 2195 h 2497"/>
              <a:gd name="T14" fmla="*/ 1984 w 3195"/>
              <a:gd name="T15" fmla="*/ 147 h 2497"/>
              <a:gd name="T16" fmla="*/ 1293 w 3195"/>
              <a:gd name="T17" fmla="*/ 0 h 24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195" h="2497">
                <a:moveTo>
                  <a:pt x="1293" y="0"/>
                </a:moveTo>
                <a:lnTo>
                  <a:pt x="1293" y="0"/>
                </a:lnTo>
                <a:cubicBezTo>
                  <a:pt x="832" y="0"/>
                  <a:pt x="442" y="231"/>
                  <a:pt x="262" y="711"/>
                </a:cubicBezTo>
                <a:cubicBezTo>
                  <a:pt x="0" y="1415"/>
                  <a:pt x="474" y="1856"/>
                  <a:pt x="474" y="1856"/>
                </a:cubicBezTo>
                <a:cubicBezTo>
                  <a:pt x="422" y="2061"/>
                  <a:pt x="77" y="2067"/>
                  <a:pt x="77" y="2067"/>
                </a:cubicBezTo>
                <a:cubicBezTo>
                  <a:pt x="77" y="2067"/>
                  <a:pt x="672" y="2496"/>
                  <a:pt x="1350" y="2496"/>
                </a:cubicBezTo>
                <a:cubicBezTo>
                  <a:pt x="1638" y="2496"/>
                  <a:pt x="1939" y="2419"/>
                  <a:pt x="2221" y="2195"/>
                </a:cubicBezTo>
                <a:cubicBezTo>
                  <a:pt x="3194" y="1018"/>
                  <a:pt x="2720" y="455"/>
                  <a:pt x="1984" y="147"/>
                </a:cubicBezTo>
                <a:cubicBezTo>
                  <a:pt x="1747" y="51"/>
                  <a:pt x="1510" y="0"/>
                  <a:pt x="1293" y="0"/>
                </a:cubicBezTo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264219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8E3FED1-CA82-E949-9D83-39843DB6BE9B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33196" y="4053393"/>
            <a:ext cx="7011666" cy="2001838"/>
          </a:xfrm>
        </p:spPr>
        <p:txBody>
          <a:bodyPr>
            <a:normAutofit/>
          </a:bodyPr>
          <a:lstStyle/>
          <a:p>
            <a:r>
              <a:rPr lang="en-US" dirty="0"/>
              <a:t>The </a:t>
            </a:r>
            <a:r>
              <a:rPr lang="en-US" b="1" dirty="0"/>
              <a:t>notebook server </a:t>
            </a:r>
            <a:r>
              <a:rPr lang="en-US" dirty="0"/>
              <a:t>is responsible for saving and loading notebooks</a:t>
            </a:r>
          </a:p>
          <a:p>
            <a:r>
              <a:rPr lang="en-US" dirty="0"/>
              <a:t>The notebook is saved as a JSON file</a:t>
            </a:r>
          </a:p>
          <a:p>
            <a:r>
              <a:rPr lang="en-US" dirty="0"/>
              <a:t>The </a:t>
            </a:r>
            <a:r>
              <a:rPr lang="en-US" b="1" dirty="0"/>
              <a:t>kernel</a:t>
            </a:r>
            <a:r>
              <a:rPr lang="en-US" dirty="0"/>
              <a:t> gets sent cells of code to execute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A8254D-CF6E-384A-867F-F6C92DF7718E}"/>
              </a:ext>
            </a:extLst>
          </p:cNvPr>
          <p:cNvSpPr txBox="1"/>
          <p:nvPr/>
        </p:nvSpPr>
        <p:spPr>
          <a:xfrm>
            <a:off x="3055607" y="180549"/>
            <a:ext cx="6080942" cy="661712"/>
          </a:xfrm>
          <a:prstGeom prst="rect">
            <a:avLst/>
          </a:prstGeom>
          <a:noFill/>
        </p:spPr>
        <p:txBody>
          <a:bodyPr wrap="none" lIns="45711" tIns="22856" rIns="45711" bIns="22856" rtlCol="0">
            <a:spAutoFit/>
          </a:bodyPr>
          <a:lstStyle/>
          <a:p>
            <a:pPr algn="ctr"/>
            <a:r>
              <a:rPr lang="en-US" sz="4000" b="1" dirty="0" err="1">
                <a:solidFill>
                  <a:schemeClr val="tx2"/>
                </a:solidFill>
                <a:latin typeface="+mj-lt"/>
                <a:ea typeface="Lato" charset="0"/>
                <a:cs typeface="Lato" charset="0"/>
              </a:rPr>
              <a:t>Jupyter</a:t>
            </a:r>
            <a:r>
              <a:rPr lang="en-US" sz="4000" b="1" dirty="0">
                <a:solidFill>
                  <a:schemeClr val="tx2"/>
                </a:solidFill>
                <a:latin typeface="+mj-lt"/>
                <a:ea typeface="Lato" charset="0"/>
                <a:cs typeface="Lato" charset="0"/>
              </a:rPr>
              <a:t> is language-agnostic</a:t>
            </a:r>
            <a:endParaRPr lang="id-ID" sz="4000" b="1" dirty="0">
              <a:solidFill>
                <a:schemeClr val="tx2"/>
              </a:solidFill>
              <a:latin typeface="+mj-lt"/>
              <a:ea typeface="Lato" charset="0"/>
              <a:cs typeface="Lato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DC609F6-FC08-D24E-8C65-27534327D4CC}"/>
              </a:ext>
            </a:extLst>
          </p:cNvPr>
          <p:cNvSpPr/>
          <p:nvPr/>
        </p:nvSpPr>
        <p:spPr>
          <a:xfrm>
            <a:off x="5718037" y="902542"/>
            <a:ext cx="776519" cy="4571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670" tIns="22836" rIns="45670" bIns="22836" rtlCol="0" anchor="ctr"/>
          <a:lstStyle/>
          <a:p>
            <a:pPr algn="ctr"/>
            <a:endParaRPr lang="en-US" sz="900" dirty="0">
              <a:solidFill>
                <a:schemeClr val="accent2"/>
              </a:solidFill>
              <a:latin typeface="Lato Light" charset="0"/>
            </a:endParaRPr>
          </a:p>
        </p:txBody>
      </p:sp>
      <p:pic>
        <p:nvPicPr>
          <p:cNvPr id="8" name="Picture 2" descr="Résultat de recherche d'images pour &quot;jupyter architecture kernels&quot;">
            <a:extLst>
              <a:ext uri="{FF2B5EF4-FFF2-40B4-BE49-F238E27FC236}">
                <a16:creationId xmlns:a16="http://schemas.microsoft.com/office/drawing/2014/main" id="{32BEC6DB-3451-884F-9EF7-5C43D05D9C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65135" y="1178341"/>
            <a:ext cx="7326865" cy="4132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0942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491697B7-384A-8C47-922C-5D7C2E128F5E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297613"/>
          </a:xfrm>
        </p:spPr>
      </p:pic>
      <p:sp>
        <p:nvSpPr>
          <p:cNvPr id="10" name="Rectangle 9"/>
          <p:cNvSpPr/>
          <p:nvPr/>
        </p:nvSpPr>
        <p:spPr>
          <a:xfrm>
            <a:off x="1588" y="0"/>
            <a:ext cx="12188825" cy="6312524"/>
          </a:xfrm>
          <a:prstGeom prst="rect">
            <a:avLst/>
          </a:prstGeom>
          <a:gradFill flip="none" rotWithShape="0">
            <a:gsLst>
              <a:gs pos="0">
                <a:srgbClr val="002452">
                  <a:alpha val="50000"/>
                </a:srgbClr>
              </a:gs>
              <a:gs pos="96000">
                <a:srgbClr val="002452">
                  <a:alpha val="76000"/>
                </a:srgbClr>
              </a:gs>
            </a:gsLst>
            <a:lin ang="36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2" name="TextBox 11"/>
          <p:cNvSpPr txBox="1"/>
          <p:nvPr/>
        </p:nvSpPr>
        <p:spPr>
          <a:xfrm>
            <a:off x="1876511" y="2648430"/>
            <a:ext cx="847078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</a:rPr>
              <a:t>Crash-course in Python 3.x</a:t>
            </a:r>
            <a:endParaRPr lang="en-US" sz="5900" dirty="0">
              <a:solidFill>
                <a:schemeClr val="bg1"/>
              </a:solidFill>
              <a:latin typeface="+mj-lt"/>
              <a:ea typeface="Lato Bold" charset="0"/>
              <a:cs typeface="Lato Bold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3803030" y="2096429"/>
            <a:ext cx="4617728" cy="2458844"/>
            <a:chOff x="1558925" y="4192858"/>
            <a:chExt cx="9235455" cy="4917688"/>
          </a:xfrm>
        </p:grpSpPr>
        <p:cxnSp>
          <p:nvCxnSpPr>
            <p:cNvPr id="16" name="Straight Connector 15"/>
            <p:cNvCxnSpPr/>
            <p:nvPr/>
          </p:nvCxnSpPr>
          <p:spPr>
            <a:xfrm>
              <a:off x="1558925" y="9110546"/>
              <a:ext cx="9235455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1558925" y="4192858"/>
              <a:ext cx="9235455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CBF4F12A-3F3C-6E42-B9D6-DADCB6E0AD0A}"/>
              </a:ext>
            </a:extLst>
          </p:cNvPr>
          <p:cNvSpPr txBox="1"/>
          <p:nvPr/>
        </p:nvSpPr>
        <p:spPr>
          <a:xfrm>
            <a:off x="68357" y="6312524"/>
            <a:ext cx="34343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Spring 2020 - </a:t>
            </a:r>
            <a:r>
              <a:rPr lang="en-US" sz="2800" b="1" dirty="0">
                <a:solidFill>
                  <a:schemeClr val="bg1"/>
                </a:solidFill>
              </a:rPr>
              <a:t>week #1</a:t>
            </a:r>
            <a:endParaRPr lang="en-US" sz="2000" b="1" dirty="0">
              <a:solidFill>
                <a:schemeClr val="bg1"/>
              </a:solidFill>
              <a:latin typeface="+mj-lt"/>
              <a:ea typeface="Lato Bold" charset="0"/>
              <a:cs typeface="Lato Bold" charset="0"/>
            </a:endParaRPr>
          </a:p>
        </p:txBody>
      </p:sp>
      <p:pic>
        <p:nvPicPr>
          <p:cNvPr id="13" name="Picture 2" descr="Résultat de recherche d'images pour &quot;python 3&quot;">
            <a:extLst>
              <a:ext uri="{FF2B5EF4-FFF2-40B4-BE49-F238E27FC236}">
                <a16:creationId xmlns:a16="http://schemas.microsoft.com/office/drawing/2014/main" id="{7C5DA952-5796-4644-A394-743EDFC66F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559337" y="3664093"/>
            <a:ext cx="2480264" cy="2480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7005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8E3FED1-CA82-E949-9D83-39843DB6BE9B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27539" y="1282700"/>
            <a:ext cx="11664462" cy="5291138"/>
          </a:xfrm>
        </p:spPr>
        <p:txBody>
          <a:bodyPr>
            <a:normAutofit/>
          </a:bodyPr>
          <a:lstStyle/>
          <a:p>
            <a:r>
              <a:rPr lang="en-US" sz="2800" dirty="0"/>
              <a:t>Open source programming language</a:t>
            </a:r>
          </a:p>
          <a:p>
            <a:r>
              <a:rPr lang="en-US" sz="2800" dirty="0"/>
              <a:t>Conceived in the Netherlands by Guido van Rossum</a:t>
            </a:r>
          </a:p>
          <a:p>
            <a:r>
              <a:rPr lang="en-US" sz="2800" dirty="0"/>
              <a:t>Implementation started in December 1989</a:t>
            </a:r>
          </a:p>
          <a:p>
            <a:endParaRPr lang="en-US" sz="1600" dirty="0"/>
          </a:p>
          <a:p>
            <a:r>
              <a:rPr lang="en-US" sz="2800" i="1" dirty="0"/>
              <a:t>Python 2.x is legacy, Python 3.x is the present &amp; future of the language</a:t>
            </a:r>
            <a:endParaRPr lang="en-US" sz="2800" dirty="0"/>
          </a:p>
          <a:p>
            <a:r>
              <a:rPr lang="en-US" sz="2800" dirty="0"/>
              <a:t>Python 2.0 released on October 16, 2000 (</a:t>
            </a:r>
            <a:r>
              <a:rPr lang="en-US" sz="2800" u="sng" dirty="0"/>
              <a:t>current</a:t>
            </a:r>
            <a:r>
              <a:rPr lang="en-US" sz="2800" dirty="0"/>
              <a:t>: 2.7.15)</a:t>
            </a:r>
          </a:p>
          <a:p>
            <a:r>
              <a:rPr lang="en-US" sz="2800" dirty="0"/>
              <a:t>Python 3.0 released on December 3, 2008 (</a:t>
            </a:r>
            <a:r>
              <a:rPr lang="en-US" sz="2800" u="sng" dirty="0"/>
              <a:t>current</a:t>
            </a:r>
            <a:r>
              <a:rPr lang="en-US" sz="2800" dirty="0"/>
              <a:t>: 3.7.3)</a:t>
            </a:r>
          </a:p>
          <a:p>
            <a:pPr marL="0" indent="0">
              <a:buNone/>
            </a:pPr>
            <a:endParaRPr lang="en-US" sz="1600" dirty="0"/>
          </a:p>
          <a:p>
            <a:r>
              <a:rPr lang="en-US" sz="2800" dirty="0"/>
              <a:t>High-level, portable, interpreted, object-oriented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685FF8-D6AE-194D-A7DA-8DBE1738E006}"/>
              </a:ext>
            </a:extLst>
          </p:cNvPr>
          <p:cNvSpPr txBox="1"/>
          <p:nvPr/>
        </p:nvSpPr>
        <p:spPr>
          <a:xfrm>
            <a:off x="3648427" y="180549"/>
            <a:ext cx="4895296" cy="661712"/>
          </a:xfrm>
          <a:prstGeom prst="rect">
            <a:avLst/>
          </a:prstGeom>
          <a:noFill/>
        </p:spPr>
        <p:txBody>
          <a:bodyPr wrap="none" lIns="45711" tIns="22856" rIns="45711" bIns="22856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tx2"/>
                </a:solidFill>
                <a:latin typeface="+mj-lt"/>
                <a:ea typeface="Lato" charset="0"/>
                <a:cs typeface="Lato" charset="0"/>
              </a:rPr>
              <a:t>Brief history of Python</a:t>
            </a:r>
            <a:endParaRPr lang="id-ID" sz="4000" b="1" dirty="0">
              <a:solidFill>
                <a:schemeClr val="tx2"/>
              </a:solidFill>
              <a:latin typeface="+mj-lt"/>
              <a:ea typeface="Lato" charset="0"/>
              <a:cs typeface="Lato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0C017B7-03D3-2640-B02A-35DF450DFA60}"/>
              </a:ext>
            </a:extLst>
          </p:cNvPr>
          <p:cNvSpPr/>
          <p:nvPr/>
        </p:nvSpPr>
        <p:spPr>
          <a:xfrm>
            <a:off x="5718037" y="902542"/>
            <a:ext cx="776519" cy="4571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670" tIns="22836" rIns="45670" bIns="22836" rtlCol="0" anchor="ctr"/>
          <a:lstStyle/>
          <a:p>
            <a:pPr algn="ctr"/>
            <a:endParaRPr lang="en-US" sz="900" dirty="0">
              <a:solidFill>
                <a:schemeClr val="accent2"/>
              </a:solidFill>
              <a:latin typeface="Lato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6980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8E3FED1-CA82-E949-9D83-39843DB6BE9B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155700" y="1282700"/>
            <a:ext cx="11036300" cy="4894263"/>
          </a:xfrm>
        </p:spPr>
        <p:txBody>
          <a:bodyPr>
            <a:normAutofit/>
          </a:bodyPr>
          <a:lstStyle/>
          <a:p>
            <a:r>
              <a:rPr lang="en-US" sz="3200" dirty="0"/>
              <a:t>Easy, Fast &amp; Broad</a:t>
            </a:r>
          </a:p>
          <a:p>
            <a:pPr marL="0" indent="0">
              <a:buNone/>
            </a:pPr>
            <a:endParaRPr lang="en-US" sz="1050" dirty="0"/>
          </a:p>
          <a:p>
            <a:r>
              <a:rPr lang="en-US" sz="3200" dirty="0"/>
              <a:t>Python Has a Healthy, Active and Supportive Community</a:t>
            </a:r>
          </a:p>
          <a:p>
            <a:pPr lvl="1"/>
            <a:r>
              <a:rPr lang="en-US" sz="2800" dirty="0"/>
              <a:t>Plenty of documentation, guides, tutorials and more</a:t>
            </a:r>
          </a:p>
          <a:p>
            <a:pPr lvl="1"/>
            <a:r>
              <a:rPr lang="en-US" sz="2800" dirty="0"/>
              <a:t>Incredibly active developer community</a:t>
            </a:r>
          </a:p>
          <a:p>
            <a:pPr marL="0" indent="0">
              <a:buNone/>
            </a:pPr>
            <a:endParaRPr lang="en-US" sz="1050" dirty="0"/>
          </a:p>
          <a:p>
            <a:r>
              <a:rPr lang="en-US" sz="3200" dirty="0"/>
              <a:t>Python Has Some Great Corporate Sponsors</a:t>
            </a:r>
          </a:p>
          <a:p>
            <a:pPr lvl="1"/>
            <a:r>
              <a:rPr lang="en-US" sz="2800" dirty="0"/>
              <a:t>Google!</a:t>
            </a:r>
          </a:p>
          <a:p>
            <a:pPr marL="457200" lvl="1" indent="0">
              <a:buNone/>
            </a:pPr>
            <a:endParaRPr lang="en-US" sz="1050" dirty="0"/>
          </a:p>
          <a:p>
            <a:r>
              <a:rPr lang="en-US" sz="3200" dirty="0"/>
              <a:t>Python has Extensive Libraries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EB4A5B-5246-5D45-B4CF-AFBDD23C24F1}"/>
              </a:ext>
            </a:extLst>
          </p:cNvPr>
          <p:cNvSpPr txBox="1"/>
          <p:nvPr/>
        </p:nvSpPr>
        <p:spPr>
          <a:xfrm>
            <a:off x="4622348" y="180549"/>
            <a:ext cx="2947456" cy="661712"/>
          </a:xfrm>
          <a:prstGeom prst="rect">
            <a:avLst/>
          </a:prstGeom>
          <a:noFill/>
        </p:spPr>
        <p:txBody>
          <a:bodyPr wrap="none" lIns="45711" tIns="22856" rIns="45711" bIns="22856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tx2"/>
                </a:solidFill>
                <a:latin typeface="+mj-lt"/>
                <a:ea typeface="Lato" charset="0"/>
                <a:cs typeface="Lato" charset="0"/>
              </a:rPr>
              <a:t>Why Python?</a:t>
            </a:r>
            <a:endParaRPr lang="id-ID" sz="4000" b="1" dirty="0">
              <a:solidFill>
                <a:schemeClr val="tx2"/>
              </a:solidFill>
              <a:latin typeface="+mj-lt"/>
              <a:ea typeface="Lato" charset="0"/>
              <a:cs typeface="Lato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AA8A559-3C4A-A147-89AF-A539880A63B8}"/>
              </a:ext>
            </a:extLst>
          </p:cNvPr>
          <p:cNvSpPr/>
          <p:nvPr/>
        </p:nvSpPr>
        <p:spPr>
          <a:xfrm>
            <a:off x="5718037" y="902542"/>
            <a:ext cx="776519" cy="4571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670" tIns="22836" rIns="45670" bIns="22836" rtlCol="0" anchor="ctr"/>
          <a:lstStyle/>
          <a:p>
            <a:pPr algn="ctr"/>
            <a:endParaRPr lang="en-US" sz="900" dirty="0">
              <a:solidFill>
                <a:schemeClr val="accent2"/>
              </a:solidFill>
              <a:latin typeface="Lato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6305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8E3FED1-CA82-E949-9D83-39843DB6BE9B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155700" y="1488831"/>
            <a:ext cx="11036300" cy="4762744"/>
          </a:xfrm>
        </p:spPr>
        <p:txBody>
          <a:bodyPr>
            <a:normAutofit/>
          </a:bodyPr>
          <a:lstStyle/>
          <a:p>
            <a:r>
              <a:rPr lang="en-US" sz="3200" dirty="0">
                <a:hlinkClick r:id="rId3"/>
              </a:rPr>
              <a:t>https://docs.python.org/3.7/tutorial/</a:t>
            </a:r>
            <a:endParaRPr lang="en-US" sz="1050" dirty="0"/>
          </a:p>
          <a:p>
            <a:endParaRPr lang="en-US" sz="900" dirty="0"/>
          </a:p>
          <a:p>
            <a:r>
              <a:rPr lang="en-US" sz="3200" dirty="0"/>
              <a:t>Books include:</a:t>
            </a:r>
          </a:p>
          <a:p>
            <a:pPr lvl="1"/>
            <a:r>
              <a:rPr lang="en-US" sz="2400" dirty="0"/>
              <a:t>Learning Python by Mark Lutz</a:t>
            </a:r>
          </a:p>
          <a:p>
            <a:pPr lvl="1"/>
            <a:r>
              <a:rPr lang="en-US" sz="2400" dirty="0"/>
              <a:t>Python Essential Reference by David Beazley</a:t>
            </a:r>
          </a:p>
          <a:p>
            <a:pPr lvl="1"/>
            <a:r>
              <a:rPr lang="en-US" sz="2400" dirty="0"/>
              <a:t>Python for Data Analysis by William McKinney</a:t>
            </a:r>
          </a:p>
          <a:p>
            <a:pPr lvl="1"/>
            <a:r>
              <a:rPr lang="en-US" sz="2400" dirty="0">
                <a:hlinkClick r:id="rId4"/>
              </a:rPr>
              <a:t>https://github.com/justmarkham/DAT8#python-resources</a:t>
            </a:r>
            <a:endParaRPr lang="en-US" sz="2400" dirty="0"/>
          </a:p>
          <a:p>
            <a:pPr marL="457200" lvl="1" indent="0">
              <a:buNone/>
            </a:pPr>
            <a:endParaRPr lang="en-US" sz="1400" dirty="0"/>
          </a:p>
          <a:p>
            <a:r>
              <a:rPr lang="en-US" sz="2800" dirty="0"/>
              <a:t>Python Quick Reference</a:t>
            </a:r>
          </a:p>
          <a:p>
            <a:pPr lvl="1"/>
            <a:r>
              <a:rPr lang="en-US" sz="2400" dirty="0">
                <a:hlinkClick r:id="rId5"/>
              </a:rPr>
              <a:t>https://github.com/justmarkham/python-reference</a:t>
            </a:r>
            <a:endParaRPr 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8DAAB5-5BF2-3043-9B42-D08EDFF11FBF}"/>
              </a:ext>
            </a:extLst>
          </p:cNvPr>
          <p:cNvSpPr txBox="1"/>
          <p:nvPr/>
        </p:nvSpPr>
        <p:spPr>
          <a:xfrm>
            <a:off x="3739418" y="180549"/>
            <a:ext cx="4713324" cy="661712"/>
          </a:xfrm>
          <a:prstGeom prst="rect">
            <a:avLst/>
          </a:prstGeom>
          <a:noFill/>
        </p:spPr>
        <p:txBody>
          <a:bodyPr wrap="none" lIns="45711" tIns="22856" rIns="45711" bIns="22856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tx2"/>
                </a:solidFill>
                <a:latin typeface="+mj-lt"/>
                <a:ea typeface="Lato" charset="0"/>
                <a:cs typeface="Lato" charset="0"/>
              </a:rPr>
              <a:t>Python 3.x references</a:t>
            </a:r>
            <a:endParaRPr lang="id-ID" sz="4000" b="1" dirty="0">
              <a:solidFill>
                <a:schemeClr val="tx2"/>
              </a:solidFill>
              <a:latin typeface="+mj-lt"/>
              <a:ea typeface="Lato" charset="0"/>
              <a:cs typeface="Lato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EC182D9-5260-B440-8596-030578151ED6}"/>
              </a:ext>
            </a:extLst>
          </p:cNvPr>
          <p:cNvSpPr/>
          <p:nvPr/>
        </p:nvSpPr>
        <p:spPr>
          <a:xfrm>
            <a:off x="5718037" y="902542"/>
            <a:ext cx="776519" cy="4571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670" tIns="22836" rIns="45670" bIns="22836" rtlCol="0" anchor="ctr"/>
          <a:lstStyle/>
          <a:p>
            <a:pPr algn="ctr"/>
            <a:endParaRPr lang="en-US" sz="900" dirty="0">
              <a:solidFill>
                <a:schemeClr val="accent2"/>
              </a:solidFill>
              <a:latin typeface="Lato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1297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8E3FED1-CA82-E949-9D83-39843DB6BE9B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155700" y="1127125"/>
            <a:ext cx="11036300" cy="513397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800" dirty="0"/>
              <a:t>Incorrect indentation, tabs and spaces</a:t>
            </a:r>
          </a:p>
          <a:p>
            <a:pPr lvl="1"/>
            <a:r>
              <a:rPr lang="en-US" sz="2400" dirty="0"/>
              <a:t>Never use tabs, only spaces (4)</a:t>
            </a:r>
            <a:endParaRPr lang="en-US" sz="1000" dirty="0"/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Using a mutable value as a default value </a:t>
            </a:r>
          </a:p>
          <a:p>
            <a:pPr lvl="1"/>
            <a:r>
              <a:rPr lang="en-US" sz="2400" dirty="0"/>
              <a:t> </a:t>
            </a:r>
          </a:p>
          <a:p>
            <a:pPr marL="0" indent="0">
              <a:buNone/>
            </a:pPr>
            <a:endParaRPr lang="en-US" sz="800" dirty="0"/>
          </a:p>
          <a:p>
            <a:pPr marL="514350" indent="-514350">
              <a:buFont typeface="+mj-lt"/>
              <a:buAutoNum type="arabicPeriod" startAt="3"/>
            </a:pPr>
            <a:r>
              <a:rPr lang="en-US" sz="2800" dirty="0"/>
              <a:t>Scoping (local vs global variable)</a:t>
            </a:r>
          </a:p>
          <a:p>
            <a:pPr lvl="1"/>
            <a:r>
              <a:rPr lang="en-US" sz="2400" dirty="0"/>
              <a:t> </a:t>
            </a:r>
          </a:p>
          <a:p>
            <a:pPr marL="457200" lvl="1" indent="0">
              <a:buNone/>
            </a:pPr>
            <a:endParaRPr lang="en-US" sz="1000" dirty="0"/>
          </a:p>
          <a:p>
            <a:pPr marL="0" indent="0">
              <a:buNone/>
            </a:pPr>
            <a:endParaRPr lang="en-US" sz="700" dirty="0"/>
          </a:p>
          <a:p>
            <a:pPr marL="514350" indent="-514350">
              <a:buFont typeface="+mj-lt"/>
              <a:buAutoNum type="arabicPeriod" startAt="4"/>
            </a:pPr>
            <a:r>
              <a:rPr lang="en-US" sz="2800" dirty="0"/>
              <a:t>Copying vs referencing (mutable types)</a:t>
            </a:r>
          </a:p>
          <a:p>
            <a:pPr lvl="1"/>
            <a:r>
              <a:rPr lang="en-US" sz="2400" dirty="0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6940D77-DB49-1F47-865A-9C4395E805F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19523" y="3720568"/>
            <a:ext cx="1089196" cy="6695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7649822-AEB7-6C4A-90B7-67FB9AD326F1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19523" y="3720568"/>
            <a:ext cx="1103702" cy="82777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709BC3E-BCB4-F546-8F74-671557EC21A5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19523" y="2606803"/>
            <a:ext cx="1566109" cy="57549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C5A1A4A-82CF-EA42-A491-7F49608E92CA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19523" y="5030603"/>
            <a:ext cx="1359499" cy="94965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50CEF1F-A5A7-AD4B-A141-A67B6B9D3954}"/>
              </a:ext>
            </a:extLst>
          </p:cNvPr>
          <p:cNvSpPr txBox="1"/>
          <p:nvPr/>
        </p:nvSpPr>
        <p:spPr>
          <a:xfrm>
            <a:off x="3223225" y="180549"/>
            <a:ext cx="5745722" cy="661712"/>
          </a:xfrm>
          <a:prstGeom prst="rect">
            <a:avLst/>
          </a:prstGeom>
          <a:noFill/>
        </p:spPr>
        <p:txBody>
          <a:bodyPr wrap="none" lIns="45711" tIns="22856" rIns="45711" bIns="22856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tx2"/>
                </a:solidFill>
                <a:latin typeface="+mj-lt"/>
                <a:ea typeface="Lato" charset="0"/>
                <a:cs typeface="Lato" charset="0"/>
              </a:rPr>
              <a:t>Common pitfalls in Python</a:t>
            </a:r>
            <a:endParaRPr lang="id-ID" sz="4000" b="1" dirty="0">
              <a:solidFill>
                <a:schemeClr val="tx2"/>
              </a:solidFill>
              <a:latin typeface="+mj-lt"/>
              <a:ea typeface="Lato" charset="0"/>
              <a:cs typeface="Lato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616A643-A1A3-C14E-A52B-214C88EC35CB}"/>
              </a:ext>
            </a:extLst>
          </p:cNvPr>
          <p:cNvSpPr/>
          <p:nvPr/>
        </p:nvSpPr>
        <p:spPr>
          <a:xfrm>
            <a:off x="5718037" y="902542"/>
            <a:ext cx="776519" cy="4571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670" tIns="22836" rIns="45670" bIns="22836" rtlCol="0" anchor="ctr"/>
          <a:lstStyle/>
          <a:p>
            <a:pPr algn="ctr"/>
            <a:endParaRPr lang="en-US" sz="900" dirty="0">
              <a:solidFill>
                <a:schemeClr val="accent2"/>
              </a:solidFill>
              <a:latin typeface="Lato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2807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8E3FED1-CA82-E949-9D83-39843DB6BE9B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155700" y="1282700"/>
            <a:ext cx="11036300" cy="4894263"/>
          </a:xfrm>
        </p:spPr>
        <p:txBody>
          <a:bodyPr>
            <a:normAutofit/>
          </a:bodyPr>
          <a:lstStyle/>
          <a:p>
            <a:r>
              <a:rPr lang="en-US" sz="3200" dirty="0"/>
              <a:t>Open the </a:t>
            </a:r>
            <a:r>
              <a:rPr lang="en-US" sz="3200" b="1" dirty="0" err="1"/>
              <a:t>DSLab</a:t>
            </a:r>
            <a:r>
              <a:rPr lang="en-US" sz="3200" b="1" dirty="0"/>
              <a:t> Week 1-1</a:t>
            </a:r>
            <a:r>
              <a:rPr lang="en-US" sz="3200" dirty="0"/>
              <a:t> </a:t>
            </a:r>
            <a:r>
              <a:rPr lang="en-US" sz="3200" dirty="0" err="1"/>
              <a:t>Jupyter</a:t>
            </a:r>
            <a:r>
              <a:rPr lang="en-US" sz="3200" dirty="0"/>
              <a:t> notebook</a:t>
            </a:r>
          </a:p>
          <a:p>
            <a:pPr marL="457200" lvl="1" indent="0">
              <a:buNone/>
            </a:pPr>
            <a:r>
              <a:rPr lang="en-US" sz="2400" dirty="0">
                <a:hlinkClick r:id="rId3"/>
              </a:rPr>
              <a:t>./notebooks/DSLab_week1_1.ipynb</a:t>
            </a:r>
            <a:endParaRPr lang="en-US" sz="2400" dirty="0"/>
          </a:p>
          <a:p>
            <a:pPr marL="0" indent="0">
              <a:buNone/>
            </a:pPr>
            <a:endParaRPr lang="en-US" sz="3200" dirty="0"/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Generators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List comprehension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Lambda Operator and the functions map() and reduce()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Lists of characters and the functions join() and append()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33D6EC-A017-EA49-BAA8-D22EECF7179F}"/>
              </a:ext>
            </a:extLst>
          </p:cNvPr>
          <p:cNvSpPr txBox="1"/>
          <p:nvPr/>
        </p:nvSpPr>
        <p:spPr>
          <a:xfrm>
            <a:off x="3345218" y="180549"/>
            <a:ext cx="5501745" cy="661712"/>
          </a:xfrm>
          <a:prstGeom prst="rect">
            <a:avLst/>
          </a:prstGeom>
          <a:noFill/>
        </p:spPr>
        <p:txBody>
          <a:bodyPr wrap="none" lIns="45711" tIns="22856" rIns="45711" bIns="22856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tx2"/>
                </a:solidFill>
                <a:latin typeface="+mj-lt"/>
                <a:ea typeface="Lato" charset="0"/>
                <a:cs typeface="Lato" charset="0"/>
              </a:rPr>
              <a:t>A few exercises in Python</a:t>
            </a:r>
            <a:endParaRPr lang="id-ID" sz="4000" b="1" dirty="0">
              <a:solidFill>
                <a:schemeClr val="tx2"/>
              </a:solidFill>
              <a:latin typeface="+mj-lt"/>
              <a:ea typeface="Lato" charset="0"/>
              <a:cs typeface="Lato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4E3BBF-143A-0C46-BE1C-18D56276F64C}"/>
              </a:ext>
            </a:extLst>
          </p:cNvPr>
          <p:cNvSpPr/>
          <p:nvPr/>
        </p:nvSpPr>
        <p:spPr>
          <a:xfrm>
            <a:off x="5718037" y="902542"/>
            <a:ext cx="776519" cy="4571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670" tIns="22836" rIns="45670" bIns="22836" rtlCol="0" anchor="ctr"/>
          <a:lstStyle/>
          <a:p>
            <a:pPr algn="ctr"/>
            <a:endParaRPr lang="en-US" sz="900" dirty="0">
              <a:solidFill>
                <a:schemeClr val="accent2"/>
              </a:solidFill>
              <a:latin typeface="Lato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580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theme/theme1.xml><?xml version="1.0" encoding="utf-8"?>
<a:theme xmlns:a="http://schemas.openxmlformats.org/drawingml/2006/main" name="Default Theme">
  <a:themeElements>
    <a:clrScheme name="Custom 2">
      <a:dk1>
        <a:srgbClr val="051D41"/>
      </a:dk1>
      <a:lt1>
        <a:sysClr val="window" lastClr="FFFFFF"/>
      </a:lt1>
      <a:dk2>
        <a:srgbClr val="051D41"/>
      </a:dk2>
      <a:lt2>
        <a:srgbClr val="FFFFFF"/>
      </a:lt2>
      <a:accent1>
        <a:srgbClr val="051D41"/>
      </a:accent1>
      <a:accent2>
        <a:srgbClr val="AC2131"/>
      </a:accent2>
      <a:accent3>
        <a:srgbClr val="9D9D9D"/>
      </a:accent3>
      <a:accent4>
        <a:srgbClr val="374A67"/>
      </a:accent4>
      <a:accent5>
        <a:srgbClr val="BD4D5A"/>
      </a:accent5>
      <a:accent6>
        <a:srgbClr val="B1B1B1"/>
      </a:accent6>
      <a:hlink>
        <a:srgbClr val="F33B48"/>
      </a:hlink>
      <a:folHlink>
        <a:srgbClr val="FFC000"/>
      </a:folHlink>
    </a:clrScheme>
    <a:fontScheme name="Custom 1">
      <a:majorFont>
        <a:latin typeface="Lato"/>
        <a:ea typeface=""/>
        <a:cs typeface=""/>
      </a:majorFont>
      <a:minorFont>
        <a:latin typeface="Lat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33152</TotalTime>
  <Words>926</Words>
  <Application>Microsoft Office PowerPoint</Application>
  <PresentationFormat>Widescreen</PresentationFormat>
  <Paragraphs>210</Paragraphs>
  <Slides>25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5" baseType="lpstr">
      <vt:lpstr>.AppleSystemUIFont</vt:lpstr>
      <vt:lpstr>Arial</vt:lpstr>
      <vt:lpstr>Calibri</vt:lpstr>
      <vt:lpstr>Courier New</vt:lpstr>
      <vt:lpstr>Lato</vt:lpstr>
      <vt:lpstr>Lato Bold</vt:lpstr>
      <vt:lpstr>Lato Light</vt:lpstr>
      <vt:lpstr>Lato Regular</vt:lpstr>
      <vt:lpstr>Wingdings</vt:lpstr>
      <vt:lpstr>Default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util util</dc:creator>
  <cp:lastModifiedBy>Delgado</cp:lastModifiedBy>
  <cp:revision>598</cp:revision>
  <cp:lastPrinted>2019-02-26T14:18:59Z</cp:lastPrinted>
  <dcterms:created xsi:type="dcterms:W3CDTF">2016-11-02T19:50:15Z</dcterms:created>
  <dcterms:modified xsi:type="dcterms:W3CDTF">2020-02-19T19:46:05Z</dcterms:modified>
</cp:coreProperties>
</file>